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DM Sans" pitchFamily="2" charset="0"/>
      <p:regular r:id="rId10"/>
    </p:embeddedFont>
    <p:embeddedFont>
      <p:font typeface="Poppins" panose="00000500000000000000" pitchFamily="2" charset="0"/>
      <p:regular r:id="rId11"/>
    </p:embeddedFont>
    <p:embeddedFont>
      <p:font typeface="Poppins Bold"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3" d="100"/>
          <a:sy n="93" d="100"/>
        </p:scale>
        <p:origin x="996" y="3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everyone, and thanks again for the opportunity to share how I approach end-user support with both technical expertise and relationship-building at the center. Over the next few minutes, I’ll walk through three real-world scenarios and how I’d support faculty, staff, and research teams. You’ll see how I prioritize needs analysis, clear communication, and future-focused improvements. I’ve built my career on being both tech-savvy and people-centered, and I’m excited to show how I’d bring that to this role at Lehigh.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this presentation, I’m going to walk you through three real-world scenarios that reflect the variety of technical support needs in a higher ed environment.</a:t>
            </a:r>
          </a:p>
          <a:p>
            <a:endParaRPr lang="en-US"/>
          </a:p>
          <a:p>
            <a:r>
              <a:rPr lang="en-US"/>
              <a:t>First, we’ll start with a research assistant whose research software keeps crashing. A situation that highlights hands-on troubleshooting, documentation, and proactive support.</a:t>
            </a:r>
          </a:p>
          <a:p>
            <a:endParaRPr lang="en-US"/>
          </a:p>
          <a:p>
            <a:r>
              <a:rPr lang="en-US"/>
              <a:t>Next, we’ll shift to a staff member involved in a cross-departmental project who needs access permissions updated. We'll discuss rights administration, user group management, and communication across teams.</a:t>
            </a:r>
          </a:p>
          <a:p>
            <a:endParaRPr lang="en-US"/>
          </a:p>
          <a:p>
            <a:r>
              <a:rPr lang="en-US"/>
              <a:t>And finally, we’ll look at a research team that just received funding to launch a new computer lab! This involves large-scale software deployment, scheduling, and ongoing support planning.</a:t>
            </a:r>
          </a:p>
          <a:p>
            <a:endParaRPr lang="en-US"/>
          </a:p>
          <a:p>
            <a:r>
              <a:rPr lang="en-US"/>
              <a:t>Together, these examples show how I approach client service with a relationship-first mindset while bringing technical strategy and coordination to each case.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Meet Katie. She’s a research assistant using SPSS to analyze her data. She sent me an email because the program kept crashing every time she imported a specific Excel spreadsheet.</a:t>
            </a:r>
          </a:p>
          <a:p>
            <a:endParaRPr lang="en-US"/>
          </a:p>
          <a:p>
            <a:r>
              <a:rPr lang="en-US"/>
              <a:t>First, I take a moment to understand the issue and hear  her out. I want Katie to feel like she’s supported, not stuck alone with a crashing app.</a:t>
            </a:r>
          </a:p>
          <a:p>
            <a:endParaRPr lang="en-US"/>
          </a:p>
          <a:p>
            <a:r>
              <a:rPr lang="en-US"/>
              <a:t>Then, I walk her through a few quick questions: What OS she’s on, when the issue started, and whether it crashes every time or intermittently. I check the app version, system requirements, and compare against SPSS system requirements. If it’s something simple, like a needed update or an incorrect process, I can often fix it right away. But I still log the issue in Jira to track the fix and escalate it if needed. </a:t>
            </a:r>
          </a:p>
          <a:p>
            <a:endParaRPr lang="en-US"/>
          </a:p>
          <a:p>
            <a:r>
              <a:rPr lang="en-US"/>
              <a:t>In this scenario,  the issue wasn’t something obvious like a corrupt install or a bad update. Eventually, I traced it back to hidden characters in one of the spreadsheet columns that were breaking the import process. Since a loaner laptop or a temporary fix wouldn’t help in this case, I would focus on a permanent fix: I'll provide Katie with a cleaned file and explain how to fix this if it happens again.  This is a small moment, but it’s one where Katie left feeling supported. She wasn’t just handed a fix—she learned something, and we strengthened the support pipeline for others. </a:t>
            </a:r>
          </a:p>
          <a:p>
            <a:endParaRPr lang="en-US"/>
          </a:p>
          <a:p>
            <a:r>
              <a:rPr lang="en-US"/>
              <a:t>I also logged everything in Jira and created a quick how-to with screenshots for our knowledge base. This issue could trip up others, so it may turn into a topic for future training or a shared tip sheet.</a:t>
            </a:r>
          </a:p>
          <a:p>
            <a:r>
              <a:rPr lang="en-US"/>
              <a:t>If this turns out to be a common issue, I might recommend it for an upcoming training.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David from the Registrar's office is working to gather data between departments and needs access to a shared Google Drive folder and a separate reporting tool. ​</a:t>
            </a:r>
          </a:p>
          <a:p>
            <a:endParaRPr lang="en-US"/>
          </a:p>
          <a:p>
            <a:r>
              <a:rPr lang="en-US"/>
              <a:t>What type of access does he need? Read-only? Edit? Admin? I verify with the folder or system owner to ensure they’re OK with access. No assumptions. Respecting those boundaries avoids confusion or missteps. I'll also consider privacy and security implications. Is this sensitive data that should be accessed or restricted in a different way?​</a:t>
            </a:r>
          </a:p>
          <a:p>
            <a:endParaRPr lang="en-US"/>
          </a:p>
          <a:p>
            <a:r>
              <a:rPr lang="en-US"/>
              <a:t>Then, I look at existing groups in Active Directory. If one fits, I add him there to keep permissions clean. If one doesn't exist, I'll consider whether a group should be created. ​</a:t>
            </a:r>
          </a:p>
          <a:p>
            <a:endParaRPr lang="en-US"/>
          </a:p>
          <a:p>
            <a:r>
              <a:rPr lang="en-US"/>
              <a:t>I'll always document these changes in Jira for traceability and walk the user through expectations so they know when to expect resolution. The documentation could also help others in LTS in the future. I'll coordinate with system admins or security as needed. ​</a:t>
            </a:r>
          </a:p>
          <a:p>
            <a:r>
              <a:rPr lang="en-US"/>
              <a:t>​</a:t>
            </a:r>
          </a:p>
          <a:p>
            <a:r>
              <a:rPr lang="en-US"/>
              <a:t>Once access is granted, I follow up with instructions or a quick call to make sure he’s set. If needed, I'll provide or arrange training for the tool. I'll educate the client on any potential implications like "If you click this button, you'll delete everything for everyone forever", or "Everyone can see your notes, so keep it cute". Relationship management here is key. It’s not just technical access, it’s ensuring users feel confident and supported.​</a:t>
            </a:r>
          </a:p>
          <a:p>
            <a:endParaRPr lang="en-US"/>
          </a:p>
          <a:p>
            <a:r>
              <a:rPr lang="en-US"/>
              <a:t>Lastly, I'll evaluate the user permissions policy and determine if any policy changes are needed. Was this something we should have a workflow for or a way to automate the process? ​Sometimes these requests surface deeper issues—like unclear ownership or inconsistent folder structures. In those cases, I might make recommendations to improve collaboration workflows or standardize access procedures across teams.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Dr. Chen just received a grant for a new computer lab. I start with a planning session with Dr. Chen and any other stakeholders to identify the hardware, software, budget, and timeline. Can we use existing resources, or do we need to source devices? Do we already have access to software licenses, or do those need to be purchased? If deployment tools like SCCM or Jamf are available, we use those. If not—or if something fails—we can switch to manual remote tools like TeamViewer or LogMeIn, but only as a last resort. Before full deployment, I test on a few unused machines to avoid disruption.</a:t>
            </a:r>
          </a:p>
          <a:p>
            <a:endParaRPr lang="en-US"/>
          </a:p>
          <a:p>
            <a:r>
              <a:rPr lang="en-US"/>
              <a:t>Once testing is successful on a sample machine, I move into deployment. If we’ve decided on a mass deployment tool, I’ll push the image or software package to the entire lab from there. This step is much more efficient than doing it manually, but I still monitor deployment progress—sometimes a few machines can fail silently due to network hiccups or settings conflicts.</a:t>
            </a:r>
          </a:p>
          <a:p>
            <a:endParaRPr lang="en-US"/>
          </a:p>
          <a:p>
            <a:r>
              <a:rPr lang="en-US"/>
              <a:t>After deployment, I run checks on a few machines to confirm that all key applications, system settings, and permissions were applied correctly. This includes verifying domain join status, printer mappings, software access, and default profiles.</a:t>
            </a:r>
          </a:p>
          <a:p>
            <a:endParaRPr lang="en-US"/>
          </a:p>
          <a:p>
            <a:r>
              <a:rPr lang="en-US"/>
              <a:t>I also think through the full user experience—scheduling rollouts to minimize downtime, coordinating with department leads to avoid interrupting research, and ensuring post-deployment support is lined up in case anything goes wrong in those first few days. Every step is logged so we can replicate success and quickly troubleshoot if needed. </a:t>
            </a:r>
          </a:p>
          <a:p>
            <a:endParaRPr lang="en-US"/>
          </a:p>
          <a:p>
            <a:r>
              <a:rPr lang="en-US"/>
              <a:t>Finally, I update the ticket in Jira and log the completed deployment in the asset management system. If the machines aren’t already in an inventory database, we prioritize that setup—because it makes updates and future support significantly easier. We want full visibility into machine configurations and software versions. The goal is a smooth, scalable, and well-documented rollout.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every support interaction, I lead with empathy and curiosity. I start by listening—really understanding the issue before jumping to solutions. </a:t>
            </a:r>
          </a:p>
          <a:p>
            <a:r>
              <a:rPr lang="en-US"/>
              <a:t>Tools like Jira can be used not just to track tickets, but to identify patterns, improve workflows, and document solutions for the future.</a:t>
            </a:r>
          </a:p>
          <a:p>
            <a:endParaRPr lang="en-US"/>
          </a:p>
          <a:p>
            <a:r>
              <a:rPr lang="en-US"/>
              <a:t>Clear communication is just as important as technical skill. Building confidence means explaining things in a way that makes sense for each user. Some people want step-by-step instructions, others just need the bottom line. I adapt my style based on who I’m supporting.</a:t>
            </a:r>
          </a:p>
          <a:p>
            <a:endParaRPr lang="en-US"/>
          </a:p>
          <a:p>
            <a:r>
              <a:rPr lang="en-US"/>
              <a:t>I also believe strongly in prevention. Whether it’s a recurring issue that needs a help article, or a new software rollout that calls for a training session, I’m always thinking ahead.</a:t>
            </a:r>
          </a:p>
          <a:p>
            <a:endParaRPr lang="en-US"/>
          </a:p>
          <a:p>
            <a:r>
              <a:rPr lang="en-US"/>
              <a:t>These principles help me build relationships and trust across departments. But I also believe strongly in growth and adaptability. This work is never static. Technology changes, user needs shift, and expectations grow. I stay on top of trends, share what I learn, and continuously evolve how I support others. </a:t>
            </a:r>
          </a:p>
          <a:p>
            <a:endParaRPr lang="en-US"/>
          </a:p>
          <a:p>
            <a:r>
              <a:rPr lang="en-US"/>
              <a:t>Whether that’s adapting to new AI tools, responding to increased demand for hybrid support, or integrating accessibility from the start—I aim to evolve with our users and anticipate needs before they escalate.</a:t>
            </a:r>
          </a:p>
          <a:p>
            <a:endParaRPr lang="en-US"/>
          </a:p>
          <a:p>
            <a:r>
              <a:rPr lang="en-US"/>
              <a:t>So we’re not just solving problems, but growing with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Thanks so much for listening! I’d love to hear your questions and dig deeper into anything you’d like to explore. I’m truly excited about the opportunity to join a team that values collaboration, clarity, and thoughtful support.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sp>
        <p:nvSpPr>
          <p:cNvPr id="3" name="TextBox 3"/>
          <p:cNvSpPr txBox="1"/>
          <p:nvPr/>
        </p:nvSpPr>
        <p:spPr>
          <a:xfrm>
            <a:off x="0" y="1889212"/>
            <a:ext cx="18288000" cy="2244410"/>
          </a:xfrm>
          <a:prstGeom prst="rect">
            <a:avLst/>
          </a:prstGeom>
        </p:spPr>
        <p:txBody>
          <a:bodyPr lIns="0" tIns="0" rIns="0" bIns="0" rtlCol="0" anchor="t">
            <a:spAutoFit/>
          </a:bodyPr>
          <a:lstStyle/>
          <a:p>
            <a:pPr algn="ctr">
              <a:lnSpc>
                <a:spcPts val="8449"/>
              </a:lnSpc>
            </a:pPr>
            <a:r>
              <a:rPr lang="en-US" sz="7100" b="1">
                <a:solidFill>
                  <a:srgbClr val="13538A"/>
                </a:solidFill>
                <a:latin typeface="Poppins Bold"/>
                <a:ea typeface="Poppins Bold"/>
                <a:cs typeface="Poppins Bold"/>
                <a:sym typeface="Poppins Bold"/>
              </a:rPr>
              <a:t>SUPPORTING THE LEHIGH COMMUNITY </a:t>
            </a:r>
          </a:p>
          <a:p>
            <a:pPr algn="ctr">
              <a:lnSpc>
                <a:spcPts val="10716"/>
              </a:lnSpc>
            </a:pPr>
            <a:r>
              <a:rPr lang="en-US" sz="5700" b="1">
                <a:solidFill>
                  <a:srgbClr val="13538A"/>
                </a:solidFill>
                <a:latin typeface="Poppins Bold"/>
                <a:ea typeface="Poppins Bold"/>
                <a:cs typeface="Poppins Bold"/>
                <a:sym typeface="Poppins Bold"/>
              </a:rPr>
              <a:t>SCENARIO-BASED TECHNOLOGY SUPPORT</a:t>
            </a:r>
          </a:p>
        </p:txBody>
      </p:sp>
      <p:sp>
        <p:nvSpPr>
          <p:cNvPr id="4" name="TextBox 4"/>
          <p:cNvSpPr txBox="1"/>
          <p:nvPr/>
        </p:nvSpPr>
        <p:spPr>
          <a:xfrm>
            <a:off x="4172135" y="5601356"/>
            <a:ext cx="9943731" cy="2974376"/>
          </a:xfrm>
          <a:prstGeom prst="rect">
            <a:avLst/>
          </a:prstGeom>
        </p:spPr>
        <p:txBody>
          <a:bodyPr lIns="0" tIns="0" rIns="0" bIns="0" rtlCol="0" anchor="t">
            <a:spAutoFit/>
          </a:bodyPr>
          <a:lstStyle/>
          <a:p>
            <a:pPr algn="ctr">
              <a:lnSpc>
                <a:spcPts val="3845"/>
              </a:lnSpc>
            </a:pPr>
            <a:r>
              <a:rPr lang="en-US" sz="3845" spc="-76" dirty="0">
                <a:solidFill>
                  <a:srgbClr val="083256"/>
                </a:solidFill>
                <a:latin typeface="Poppins"/>
                <a:ea typeface="Poppins"/>
                <a:cs typeface="Poppins"/>
                <a:sym typeface="Poppins"/>
              </a:rPr>
              <a:t>LAURYN WOODMAN</a:t>
            </a:r>
          </a:p>
          <a:p>
            <a:pPr algn="ctr">
              <a:lnSpc>
                <a:spcPts val="3845"/>
              </a:lnSpc>
            </a:pPr>
            <a:endParaRPr lang="en-US" sz="3845" spc="-76" dirty="0">
              <a:solidFill>
                <a:srgbClr val="083256"/>
              </a:solidFill>
              <a:latin typeface="Poppins"/>
              <a:ea typeface="Poppins"/>
              <a:cs typeface="Poppins"/>
              <a:sym typeface="Poppins"/>
            </a:endParaRPr>
          </a:p>
          <a:p>
            <a:pPr algn="ctr">
              <a:lnSpc>
                <a:spcPts val="3845"/>
              </a:lnSpc>
            </a:pPr>
            <a:r>
              <a:rPr lang="en-US" sz="3845" spc="-76" dirty="0">
                <a:solidFill>
                  <a:srgbClr val="083256"/>
                </a:solidFill>
                <a:latin typeface="Poppins"/>
                <a:ea typeface="Poppins"/>
                <a:cs typeface="Poppins"/>
                <a:sym typeface="Poppins"/>
              </a:rPr>
              <a:t>INTERVIEW PRESENTATION: </a:t>
            </a:r>
          </a:p>
          <a:p>
            <a:pPr algn="ctr">
              <a:lnSpc>
                <a:spcPts val="3845"/>
              </a:lnSpc>
            </a:pPr>
            <a:r>
              <a:rPr lang="en-US" sz="3845" spc="-76" dirty="0">
                <a:solidFill>
                  <a:srgbClr val="083256"/>
                </a:solidFill>
                <a:latin typeface="Poppins"/>
                <a:ea typeface="Poppins"/>
                <a:cs typeface="Poppins"/>
                <a:sym typeface="Poppins"/>
              </a:rPr>
              <a:t>MANAGER, CLIENT SUPPORT TEAM FOR CASE</a:t>
            </a:r>
          </a:p>
          <a:p>
            <a:pPr algn="ctr">
              <a:lnSpc>
                <a:spcPts val="3845"/>
              </a:lnSpc>
            </a:pPr>
            <a:endParaRPr lang="en-US" sz="3845" spc="-76" dirty="0">
              <a:solidFill>
                <a:srgbClr val="083256"/>
              </a:solidFill>
              <a:latin typeface="Poppins"/>
              <a:ea typeface="Poppins"/>
              <a:cs typeface="Poppins"/>
              <a:sym typeface="Poppins"/>
            </a:endParaRPr>
          </a:p>
          <a:p>
            <a:pPr algn="ctr">
              <a:lnSpc>
                <a:spcPts val="3845"/>
              </a:lnSpc>
            </a:pPr>
            <a:r>
              <a:rPr lang="en-US" sz="3845" spc="-76" dirty="0">
                <a:solidFill>
                  <a:srgbClr val="083256"/>
                </a:solidFill>
                <a:latin typeface="Poppins"/>
                <a:ea typeface="Poppins"/>
                <a:cs typeface="Poppins"/>
                <a:sym typeface="Poppins"/>
              </a:rPr>
              <a:t>AUGUST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grpSp>
        <p:nvGrpSpPr>
          <p:cNvPr id="3" name="Group 3"/>
          <p:cNvGrpSpPr/>
          <p:nvPr/>
        </p:nvGrpSpPr>
        <p:grpSpPr>
          <a:xfrm>
            <a:off x="1333337" y="7985496"/>
            <a:ext cx="4430199" cy="1380473"/>
            <a:chOff x="0" y="0"/>
            <a:chExt cx="2286638" cy="712528"/>
          </a:xfrm>
        </p:grpSpPr>
        <p:sp>
          <p:nvSpPr>
            <p:cNvPr id="4" name="Freeform 4"/>
            <p:cNvSpPr/>
            <p:nvPr/>
          </p:nvSpPr>
          <p:spPr>
            <a:xfrm>
              <a:off x="0" y="0"/>
              <a:ext cx="2286638" cy="712528"/>
            </a:xfrm>
            <a:custGeom>
              <a:avLst/>
              <a:gdLst/>
              <a:ahLst/>
              <a:cxnLst/>
              <a:rect l="l" t="t" r="r" b="b"/>
              <a:pathLst>
                <a:path w="2286638" h="712528">
                  <a:moveTo>
                    <a:pt x="87377" y="0"/>
                  </a:moveTo>
                  <a:lnTo>
                    <a:pt x="2199261" y="0"/>
                  </a:lnTo>
                  <a:cubicBezTo>
                    <a:pt x="2247518" y="0"/>
                    <a:pt x="2286638" y="39120"/>
                    <a:pt x="2286638" y="87377"/>
                  </a:cubicBezTo>
                  <a:lnTo>
                    <a:pt x="2286638" y="625151"/>
                  </a:lnTo>
                  <a:cubicBezTo>
                    <a:pt x="2286638" y="648325"/>
                    <a:pt x="2277432" y="670550"/>
                    <a:pt x="2261046" y="686936"/>
                  </a:cubicBezTo>
                  <a:cubicBezTo>
                    <a:pt x="2244660" y="703322"/>
                    <a:pt x="2222435" y="712528"/>
                    <a:pt x="2199261" y="712528"/>
                  </a:cubicBezTo>
                  <a:lnTo>
                    <a:pt x="87377" y="712528"/>
                  </a:lnTo>
                  <a:cubicBezTo>
                    <a:pt x="39120" y="712528"/>
                    <a:pt x="0" y="673408"/>
                    <a:pt x="0" y="625151"/>
                  </a:cubicBezTo>
                  <a:lnTo>
                    <a:pt x="0" y="87377"/>
                  </a:lnTo>
                  <a:cubicBezTo>
                    <a:pt x="0" y="64203"/>
                    <a:pt x="9206" y="41978"/>
                    <a:pt x="25592" y="25592"/>
                  </a:cubicBezTo>
                  <a:cubicBezTo>
                    <a:pt x="41978" y="9206"/>
                    <a:pt x="64203" y="0"/>
                    <a:pt x="87377" y="0"/>
                  </a:cubicBezTo>
                  <a:close/>
                </a:path>
              </a:pathLst>
            </a:custGeom>
            <a:solidFill>
              <a:srgbClr val="13538A"/>
            </a:solidFill>
          </p:spPr>
          <p:txBody>
            <a:bodyPr/>
            <a:lstStyle/>
            <a:p>
              <a:endParaRPr lang="en-US"/>
            </a:p>
          </p:txBody>
        </p:sp>
        <p:sp>
          <p:nvSpPr>
            <p:cNvPr id="5" name="TextBox 5"/>
            <p:cNvSpPr txBox="1"/>
            <p:nvPr/>
          </p:nvSpPr>
          <p:spPr>
            <a:xfrm>
              <a:off x="0" y="85725"/>
              <a:ext cx="2286638" cy="626803"/>
            </a:xfrm>
            <a:prstGeom prst="rect">
              <a:avLst/>
            </a:prstGeom>
          </p:spPr>
          <p:txBody>
            <a:bodyPr lIns="50800" tIns="50800" rIns="50800" bIns="50800" rtlCol="0" anchor="ctr"/>
            <a:lstStyle/>
            <a:p>
              <a:pPr algn="ctr">
                <a:lnSpc>
                  <a:spcPts val="1925"/>
                </a:lnSpc>
              </a:pPr>
              <a:endParaRPr/>
            </a:p>
          </p:txBody>
        </p:sp>
      </p:grpSp>
      <p:sp>
        <p:nvSpPr>
          <p:cNvPr id="6" name="AutoShape 6"/>
          <p:cNvSpPr/>
          <p:nvPr/>
        </p:nvSpPr>
        <p:spPr>
          <a:xfrm flipV="1">
            <a:off x="2653260" y="8477849"/>
            <a:ext cx="0" cy="479162"/>
          </a:xfrm>
          <a:prstGeom prst="line">
            <a:avLst/>
          </a:prstGeom>
          <a:ln w="47625" cap="flat">
            <a:solidFill>
              <a:srgbClr val="FFFFFF"/>
            </a:solidFill>
            <a:prstDash val="solid"/>
            <a:headEnd type="none" w="sm" len="sm"/>
            <a:tailEnd type="none" w="sm" len="sm"/>
          </a:ln>
        </p:spPr>
        <p:txBody>
          <a:bodyPr/>
          <a:lstStyle/>
          <a:p>
            <a:endParaRPr lang="en-US"/>
          </a:p>
        </p:txBody>
      </p:sp>
      <p:grpSp>
        <p:nvGrpSpPr>
          <p:cNvPr id="7" name="Group 7"/>
          <p:cNvGrpSpPr/>
          <p:nvPr/>
        </p:nvGrpSpPr>
        <p:grpSpPr>
          <a:xfrm>
            <a:off x="1664500" y="3162344"/>
            <a:ext cx="3975427" cy="397542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4906" r="-24906"/>
              </a:stretch>
            </a:blipFill>
          </p:spPr>
          <p:txBody>
            <a:bodyPr/>
            <a:lstStyle/>
            <a:p>
              <a:endParaRPr lang="en-US"/>
            </a:p>
          </p:txBody>
        </p:sp>
      </p:grpSp>
      <p:grpSp>
        <p:nvGrpSpPr>
          <p:cNvPr id="9" name="Group 9"/>
          <p:cNvGrpSpPr/>
          <p:nvPr/>
        </p:nvGrpSpPr>
        <p:grpSpPr>
          <a:xfrm>
            <a:off x="7205120" y="3162344"/>
            <a:ext cx="3975427" cy="397542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en-US"/>
            </a:p>
          </p:txBody>
        </p:sp>
      </p:grpSp>
      <p:grpSp>
        <p:nvGrpSpPr>
          <p:cNvPr id="11" name="Group 11"/>
          <p:cNvGrpSpPr/>
          <p:nvPr/>
        </p:nvGrpSpPr>
        <p:grpSpPr>
          <a:xfrm>
            <a:off x="12745739" y="3162344"/>
            <a:ext cx="3975427" cy="397542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en-US"/>
            </a:p>
          </p:txBody>
        </p:sp>
      </p:grpSp>
      <p:grpSp>
        <p:nvGrpSpPr>
          <p:cNvPr id="13" name="Group 13"/>
          <p:cNvGrpSpPr/>
          <p:nvPr/>
        </p:nvGrpSpPr>
        <p:grpSpPr>
          <a:xfrm>
            <a:off x="7214352" y="8003555"/>
            <a:ext cx="4430199" cy="1380473"/>
            <a:chOff x="0" y="0"/>
            <a:chExt cx="2286638" cy="712528"/>
          </a:xfrm>
        </p:grpSpPr>
        <p:sp>
          <p:nvSpPr>
            <p:cNvPr id="14" name="Freeform 14"/>
            <p:cNvSpPr/>
            <p:nvPr/>
          </p:nvSpPr>
          <p:spPr>
            <a:xfrm>
              <a:off x="0" y="0"/>
              <a:ext cx="2286638" cy="712528"/>
            </a:xfrm>
            <a:custGeom>
              <a:avLst/>
              <a:gdLst/>
              <a:ahLst/>
              <a:cxnLst/>
              <a:rect l="l" t="t" r="r" b="b"/>
              <a:pathLst>
                <a:path w="2286638" h="712528">
                  <a:moveTo>
                    <a:pt x="87377" y="0"/>
                  </a:moveTo>
                  <a:lnTo>
                    <a:pt x="2199261" y="0"/>
                  </a:lnTo>
                  <a:cubicBezTo>
                    <a:pt x="2247518" y="0"/>
                    <a:pt x="2286638" y="39120"/>
                    <a:pt x="2286638" y="87377"/>
                  </a:cubicBezTo>
                  <a:lnTo>
                    <a:pt x="2286638" y="625151"/>
                  </a:lnTo>
                  <a:cubicBezTo>
                    <a:pt x="2286638" y="648325"/>
                    <a:pt x="2277432" y="670550"/>
                    <a:pt x="2261046" y="686936"/>
                  </a:cubicBezTo>
                  <a:cubicBezTo>
                    <a:pt x="2244660" y="703322"/>
                    <a:pt x="2222435" y="712528"/>
                    <a:pt x="2199261" y="712528"/>
                  </a:cubicBezTo>
                  <a:lnTo>
                    <a:pt x="87377" y="712528"/>
                  </a:lnTo>
                  <a:cubicBezTo>
                    <a:pt x="39120" y="712528"/>
                    <a:pt x="0" y="673408"/>
                    <a:pt x="0" y="625151"/>
                  </a:cubicBezTo>
                  <a:lnTo>
                    <a:pt x="0" y="87377"/>
                  </a:lnTo>
                  <a:cubicBezTo>
                    <a:pt x="0" y="64203"/>
                    <a:pt x="9206" y="41978"/>
                    <a:pt x="25592" y="25592"/>
                  </a:cubicBezTo>
                  <a:cubicBezTo>
                    <a:pt x="41978" y="9206"/>
                    <a:pt x="64203" y="0"/>
                    <a:pt x="87377" y="0"/>
                  </a:cubicBezTo>
                  <a:close/>
                </a:path>
              </a:pathLst>
            </a:custGeom>
            <a:solidFill>
              <a:srgbClr val="13538A"/>
            </a:solidFill>
          </p:spPr>
          <p:txBody>
            <a:bodyPr/>
            <a:lstStyle/>
            <a:p>
              <a:endParaRPr lang="en-US"/>
            </a:p>
          </p:txBody>
        </p:sp>
        <p:sp>
          <p:nvSpPr>
            <p:cNvPr id="15" name="TextBox 15"/>
            <p:cNvSpPr txBox="1"/>
            <p:nvPr/>
          </p:nvSpPr>
          <p:spPr>
            <a:xfrm>
              <a:off x="0" y="85725"/>
              <a:ext cx="2286638" cy="626803"/>
            </a:xfrm>
            <a:prstGeom prst="rect">
              <a:avLst/>
            </a:prstGeom>
          </p:spPr>
          <p:txBody>
            <a:bodyPr lIns="50800" tIns="50800" rIns="50800" bIns="50800" rtlCol="0" anchor="ctr"/>
            <a:lstStyle/>
            <a:p>
              <a:pPr algn="ctr">
                <a:lnSpc>
                  <a:spcPts val="1925"/>
                </a:lnSpc>
              </a:pPr>
              <a:endParaRPr/>
            </a:p>
          </p:txBody>
        </p:sp>
      </p:grpSp>
      <p:sp>
        <p:nvSpPr>
          <p:cNvPr id="16" name="AutoShape 16"/>
          <p:cNvSpPr/>
          <p:nvPr/>
        </p:nvSpPr>
        <p:spPr>
          <a:xfrm flipV="1">
            <a:off x="8534275" y="8495908"/>
            <a:ext cx="0" cy="479162"/>
          </a:xfrm>
          <a:prstGeom prst="line">
            <a:avLst/>
          </a:prstGeom>
          <a:ln w="47625" cap="flat">
            <a:solidFill>
              <a:srgbClr val="FFFFFF"/>
            </a:solidFill>
            <a:prstDash val="solid"/>
            <a:headEnd type="none" w="sm" len="sm"/>
            <a:tailEnd type="none" w="sm" len="sm"/>
          </a:ln>
        </p:spPr>
        <p:txBody>
          <a:bodyPr/>
          <a:lstStyle/>
          <a:p>
            <a:endParaRPr lang="en-US"/>
          </a:p>
        </p:txBody>
      </p:sp>
      <p:grpSp>
        <p:nvGrpSpPr>
          <p:cNvPr id="17" name="Group 17"/>
          <p:cNvGrpSpPr/>
          <p:nvPr/>
        </p:nvGrpSpPr>
        <p:grpSpPr>
          <a:xfrm>
            <a:off x="12829101" y="8021615"/>
            <a:ext cx="4430199" cy="1380473"/>
            <a:chOff x="0" y="0"/>
            <a:chExt cx="2286638" cy="712528"/>
          </a:xfrm>
        </p:grpSpPr>
        <p:sp>
          <p:nvSpPr>
            <p:cNvPr id="18" name="Freeform 18"/>
            <p:cNvSpPr/>
            <p:nvPr/>
          </p:nvSpPr>
          <p:spPr>
            <a:xfrm>
              <a:off x="0" y="0"/>
              <a:ext cx="2286638" cy="712528"/>
            </a:xfrm>
            <a:custGeom>
              <a:avLst/>
              <a:gdLst/>
              <a:ahLst/>
              <a:cxnLst/>
              <a:rect l="l" t="t" r="r" b="b"/>
              <a:pathLst>
                <a:path w="2286638" h="712528">
                  <a:moveTo>
                    <a:pt x="87377" y="0"/>
                  </a:moveTo>
                  <a:lnTo>
                    <a:pt x="2199261" y="0"/>
                  </a:lnTo>
                  <a:cubicBezTo>
                    <a:pt x="2247518" y="0"/>
                    <a:pt x="2286638" y="39120"/>
                    <a:pt x="2286638" y="87377"/>
                  </a:cubicBezTo>
                  <a:lnTo>
                    <a:pt x="2286638" y="625151"/>
                  </a:lnTo>
                  <a:cubicBezTo>
                    <a:pt x="2286638" y="648325"/>
                    <a:pt x="2277432" y="670550"/>
                    <a:pt x="2261046" y="686936"/>
                  </a:cubicBezTo>
                  <a:cubicBezTo>
                    <a:pt x="2244660" y="703322"/>
                    <a:pt x="2222435" y="712528"/>
                    <a:pt x="2199261" y="712528"/>
                  </a:cubicBezTo>
                  <a:lnTo>
                    <a:pt x="87377" y="712528"/>
                  </a:lnTo>
                  <a:cubicBezTo>
                    <a:pt x="39120" y="712528"/>
                    <a:pt x="0" y="673408"/>
                    <a:pt x="0" y="625151"/>
                  </a:cubicBezTo>
                  <a:lnTo>
                    <a:pt x="0" y="87377"/>
                  </a:lnTo>
                  <a:cubicBezTo>
                    <a:pt x="0" y="64203"/>
                    <a:pt x="9206" y="41978"/>
                    <a:pt x="25592" y="25592"/>
                  </a:cubicBezTo>
                  <a:cubicBezTo>
                    <a:pt x="41978" y="9206"/>
                    <a:pt x="64203" y="0"/>
                    <a:pt x="87377" y="0"/>
                  </a:cubicBezTo>
                  <a:close/>
                </a:path>
              </a:pathLst>
            </a:custGeom>
            <a:solidFill>
              <a:srgbClr val="13538A"/>
            </a:solidFill>
          </p:spPr>
          <p:txBody>
            <a:bodyPr/>
            <a:lstStyle/>
            <a:p>
              <a:endParaRPr lang="en-US"/>
            </a:p>
          </p:txBody>
        </p:sp>
        <p:sp>
          <p:nvSpPr>
            <p:cNvPr id="19" name="TextBox 19"/>
            <p:cNvSpPr txBox="1"/>
            <p:nvPr/>
          </p:nvSpPr>
          <p:spPr>
            <a:xfrm>
              <a:off x="0" y="85725"/>
              <a:ext cx="2286638" cy="626803"/>
            </a:xfrm>
            <a:prstGeom prst="rect">
              <a:avLst/>
            </a:prstGeom>
          </p:spPr>
          <p:txBody>
            <a:bodyPr lIns="50800" tIns="50800" rIns="50800" bIns="50800" rtlCol="0" anchor="ctr"/>
            <a:lstStyle/>
            <a:p>
              <a:pPr algn="ctr">
                <a:lnSpc>
                  <a:spcPts val="1925"/>
                </a:lnSpc>
              </a:pPr>
              <a:endParaRPr/>
            </a:p>
          </p:txBody>
        </p:sp>
      </p:grpSp>
      <p:sp>
        <p:nvSpPr>
          <p:cNvPr id="20" name="AutoShape 20"/>
          <p:cNvSpPr/>
          <p:nvPr/>
        </p:nvSpPr>
        <p:spPr>
          <a:xfrm flipV="1">
            <a:off x="14149025" y="8513968"/>
            <a:ext cx="0" cy="479162"/>
          </a:xfrm>
          <a:prstGeom prst="line">
            <a:avLst/>
          </a:prstGeom>
          <a:ln w="47625" cap="flat">
            <a:solidFill>
              <a:srgbClr val="FFFFFF"/>
            </a:solidFill>
            <a:prstDash val="solid"/>
            <a:headEnd type="none" w="sm" len="sm"/>
            <a:tailEnd type="none" w="sm" len="sm"/>
          </a:ln>
        </p:spPr>
        <p:txBody>
          <a:bodyPr/>
          <a:lstStyle/>
          <a:p>
            <a:endParaRPr lang="en-US"/>
          </a:p>
        </p:txBody>
      </p:sp>
      <p:sp>
        <p:nvSpPr>
          <p:cNvPr id="21" name="Freeform 21"/>
          <p:cNvSpPr/>
          <p:nvPr/>
        </p:nvSpPr>
        <p:spPr>
          <a:xfrm>
            <a:off x="7565453" y="8233135"/>
            <a:ext cx="743563" cy="885194"/>
          </a:xfrm>
          <a:custGeom>
            <a:avLst/>
            <a:gdLst/>
            <a:ahLst/>
            <a:cxnLst/>
            <a:rect l="l" t="t" r="r" b="b"/>
            <a:pathLst>
              <a:path w="743563" h="885194">
                <a:moveTo>
                  <a:pt x="0" y="0"/>
                </a:moveTo>
                <a:lnTo>
                  <a:pt x="743563" y="0"/>
                </a:lnTo>
                <a:lnTo>
                  <a:pt x="743563" y="885194"/>
                </a:lnTo>
                <a:lnTo>
                  <a:pt x="0" y="8851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2" name="Freeform 22"/>
          <p:cNvSpPr/>
          <p:nvPr/>
        </p:nvSpPr>
        <p:spPr>
          <a:xfrm>
            <a:off x="12952709" y="8267552"/>
            <a:ext cx="1026199" cy="990748"/>
          </a:xfrm>
          <a:custGeom>
            <a:avLst/>
            <a:gdLst/>
            <a:ahLst/>
            <a:cxnLst/>
            <a:rect l="l" t="t" r="r" b="b"/>
            <a:pathLst>
              <a:path w="1026199" h="990748">
                <a:moveTo>
                  <a:pt x="0" y="0"/>
                </a:moveTo>
                <a:lnTo>
                  <a:pt x="1026199" y="0"/>
                </a:lnTo>
                <a:lnTo>
                  <a:pt x="1026199" y="990748"/>
                </a:lnTo>
                <a:lnTo>
                  <a:pt x="0" y="9907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3" name="Freeform 23"/>
          <p:cNvSpPr/>
          <p:nvPr/>
        </p:nvSpPr>
        <p:spPr>
          <a:xfrm>
            <a:off x="1456805" y="8267552"/>
            <a:ext cx="1053465" cy="791057"/>
          </a:xfrm>
          <a:custGeom>
            <a:avLst/>
            <a:gdLst/>
            <a:ahLst/>
            <a:cxnLst/>
            <a:rect l="l" t="t" r="r" b="b"/>
            <a:pathLst>
              <a:path w="1053465" h="791057">
                <a:moveTo>
                  <a:pt x="0" y="0"/>
                </a:moveTo>
                <a:lnTo>
                  <a:pt x="1053465" y="0"/>
                </a:lnTo>
                <a:lnTo>
                  <a:pt x="1053465" y="791057"/>
                </a:lnTo>
                <a:lnTo>
                  <a:pt x="0" y="7910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4" name="Freeform 24"/>
          <p:cNvSpPr/>
          <p:nvPr/>
        </p:nvSpPr>
        <p:spPr>
          <a:xfrm rot="-1702963">
            <a:off x="1381670" y="8357099"/>
            <a:ext cx="1393667" cy="709503"/>
          </a:xfrm>
          <a:custGeom>
            <a:avLst/>
            <a:gdLst/>
            <a:ahLst/>
            <a:cxnLst/>
            <a:rect l="l" t="t" r="r" b="b"/>
            <a:pathLst>
              <a:path w="1393667" h="709503">
                <a:moveTo>
                  <a:pt x="0" y="0"/>
                </a:moveTo>
                <a:lnTo>
                  <a:pt x="1393667" y="0"/>
                </a:lnTo>
                <a:lnTo>
                  <a:pt x="1393667" y="709504"/>
                </a:lnTo>
                <a:lnTo>
                  <a:pt x="0" y="70950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TextBox 25"/>
          <p:cNvSpPr txBox="1"/>
          <p:nvPr/>
        </p:nvSpPr>
        <p:spPr>
          <a:xfrm>
            <a:off x="1664500" y="990756"/>
            <a:ext cx="15056666" cy="1243930"/>
          </a:xfrm>
          <a:prstGeom prst="rect">
            <a:avLst/>
          </a:prstGeom>
        </p:spPr>
        <p:txBody>
          <a:bodyPr lIns="0" tIns="0" rIns="0" bIns="0" rtlCol="0" anchor="t">
            <a:spAutoFit/>
          </a:bodyPr>
          <a:lstStyle/>
          <a:p>
            <a:pPr algn="ctr">
              <a:lnSpc>
                <a:spcPts val="9658"/>
              </a:lnSpc>
            </a:pPr>
            <a:r>
              <a:rPr lang="en-US" sz="8472" b="1" dirty="0">
                <a:solidFill>
                  <a:srgbClr val="083256"/>
                </a:solidFill>
                <a:latin typeface="Poppins Bold"/>
                <a:ea typeface="Poppins Bold"/>
                <a:cs typeface="Poppins Bold"/>
                <a:sym typeface="Poppins Bold"/>
              </a:rPr>
              <a:t>Meet the Clients</a:t>
            </a:r>
          </a:p>
        </p:txBody>
      </p:sp>
      <p:sp>
        <p:nvSpPr>
          <p:cNvPr id="26" name="TextBox 26"/>
          <p:cNvSpPr txBox="1"/>
          <p:nvPr/>
        </p:nvSpPr>
        <p:spPr>
          <a:xfrm>
            <a:off x="2975362" y="8178984"/>
            <a:ext cx="2664565" cy="955397"/>
          </a:xfrm>
          <a:prstGeom prst="rect">
            <a:avLst/>
          </a:prstGeom>
        </p:spPr>
        <p:txBody>
          <a:bodyPr lIns="0" tIns="0" rIns="0" bIns="0" rtlCol="0" anchor="t">
            <a:spAutoFit/>
          </a:bodyPr>
          <a:lstStyle/>
          <a:p>
            <a:pPr marL="0" lvl="0" indent="0" algn="just">
              <a:lnSpc>
                <a:spcPts val="3848"/>
              </a:lnSpc>
              <a:spcBef>
                <a:spcPct val="0"/>
              </a:spcBef>
            </a:pPr>
            <a:r>
              <a:rPr lang="en-US" sz="2850" spc="45">
                <a:solidFill>
                  <a:srgbClr val="FFFFFF"/>
                </a:solidFill>
                <a:latin typeface="DM Sans"/>
                <a:ea typeface="DM Sans"/>
                <a:cs typeface="DM Sans"/>
                <a:sym typeface="DM Sans"/>
              </a:rPr>
              <a:t>Research Assistant</a:t>
            </a:r>
          </a:p>
        </p:txBody>
      </p:sp>
      <p:sp>
        <p:nvSpPr>
          <p:cNvPr id="27" name="TextBox 27"/>
          <p:cNvSpPr txBox="1"/>
          <p:nvPr/>
        </p:nvSpPr>
        <p:spPr>
          <a:xfrm>
            <a:off x="8924046" y="8178984"/>
            <a:ext cx="2306922" cy="955409"/>
          </a:xfrm>
          <a:prstGeom prst="rect">
            <a:avLst/>
          </a:prstGeom>
        </p:spPr>
        <p:txBody>
          <a:bodyPr lIns="0" tIns="0" rIns="0" bIns="0" rtlCol="0" anchor="t">
            <a:spAutoFit/>
          </a:bodyPr>
          <a:lstStyle/>
          <a:p>
            <a:pPr marL="0" lvl="0" indent="0" algn="just">
              <a:lnSpc>
                <a:spcPts val="3847"/>
              </a:lnSpc>
              <a:spcBef>
                <a:spcPct val="0"/>
              </a:spcBef>
            </a:pPr>
            <a:r>
              <a:rPr lang="en-US" sz="2850" spc="45">
                <a:solidFill>
                  <a:srgbClr val="FFFFFF"/>
                </a:solidFill>
                <a:latin typeface="DM Sans"/>
                <a:ea typeface="DM Sans"/>
                <a:cs typeface="DM Sans"/>
                <a:sym typeface="DM Sans"/>
              </a:rPr>
              <a:t>Assistant Registrar</a:t>
            </a:r>
          </a:p>
        </p:txBody>
      </p:sp>
      <p:sp>
        <p:nvSpPr>
          <p:cNvPr id="28" name="TextBox 28"/>
          <p:cNvSpPr txBox="1"/>
          <p:nvPr/>
        </p:nvSpPr>
        <p:spPr>
          <a:xfrm>
            <a:off x="14451059" y="8197037"/>
            <a:ext cx="2306922" cy="955409"/>
          </a:xfrm>
          <a:prstGeom prst="rect">
            <a:avLst/>
          </a:prstGeom>
        </p:spPr>
        <p:txBody>
          <a:bodyPr lIns="0" tIns="0" rIns="0" bIns="0" rtlCol="0" anchor="t">
            <a:spAutoFit/>
          </a:bodyPr>
          <a:lstStyle/>
          <a:p>
            <a:pPr marL="0" lvl="0" indent="0" algn="l">
              <a:lnSpc>
                <a:spcPts val="3847"/>
              </a:lnSpc>
              <a:spcBef>
                <a:spcPct val="0"/>
              </a:spcBef>
            </a:pPr>
            <a:r>
              <a:rPr lang="en-US" sz="2850" spc="45">
                <a:solidFill>
                  <a:srgbClr val="FFFFFF"/>
                </a:solidFill>
                <a:latin typeface="DM Sans"/>
                <a:ea typeface="DM Sans"/>
                <a:cs typeface="DM Sans"/>
                <a:sym typeface="DM Sans"/>
              </a:rPr>
              <a:t>Biology Lab Supervisor</a:t>
            </a:r>
          </a:p>
        </p:txBody>
      </p:sp>
      <p:sp>
        <p:nvSpPr>
          <p:cNvPr id="29" name="TextBox 29"/>
          <p:cNvSpPr txBox="1"/>
          <p:nvPr/>
        </p:nvSpPr>
        <p:spPr>
          <a:xfrm>
            <a:off x="1983538" y="7241603"/>
            <a:ext cx="3129797" cy="621011"/>
          </a:xfrm>
          <a:prstGeom prst="rect">
            <a:avLst/>
          </a:prstGeom>
        </p:spPr>
        <p:txBody>
          <a:bodyPr lIns="0" tIns="0" rIns="0" bIns="0" rtlCol="0" anchor="t">
            <a:spAutoFit/>
          </a:bodyPr>
          <a:lstStyle/>
          <a:p>
            <a:pPr algn="ctr">
              <a:lnSpc>
                <a:spcPts val="4559"/>
              </a:lnSpc>
            </a:pPr>
            <a:r>
              <a:rPr lang="en-US" sz="3999" b="1">
                <a:solidFill>
                  <a:srgbClr val="083256"/>
                </a:solidFill>
                <a:latin typeface="Poppins Bold"/>
                <a:ea typeface="Poppins Bold"/>
                <a:cs typeface="Poppins Bold"/>
                <a:sym typeface="Poppins Bold"/>
              </a:rPr>
              <a:t>Katie</a:t>
            </a:r>
          </a:p>
        </p:txBody>
      </p:sp>
      <p:sp>
        <p:nvSpPr>
          <p:cNvPr id="30" name="TextBox 30"/>
          <p:cNvSpPr txBox="1"/>
          <p:nvPr/>
        </p:nvSpPr>
        <p:spPr>
          <a:xfrm>
            <a:off x="7864552" y="7241603"/>
            <a:ext cx="3129797" cy="621011"/>
          </a:xfrm>
          <a:prstGeom prst="rect">
            <a:avLst/>
          </a:prstGeom>
        </p:spPr>
        <p:txBody>
          <a:bodyPr lIns="0" tIns="0" rIns="0" bIns="0" rtlCol="0" anchor="t">
            <a:spAutoFit/>
          </a:bodyPr>
          <a:lstStyle/>
          <a:p>
            <a:pPr algn="ctr">
              <a:lnSpc>
                <a:spcPts val="4559"/>
              </a:lnSpc>
            </a:pPr>
            <a:r>
              <a:rPr lang="en-US" sz="3999" b="1">
                <a:solidFill>
                  <a:srgbClr val="083256"/>
                </a:solidFill>
                <a:latin typeface="Poppins Bold"/>
                <a:ea typeface="Poppins Bold"/>
                <a:cs typeface="Poppins Bold"/>
                <a:sym typeface="Poppins Bold"/>
              </a:rPr>
              <a:t>David</a:t>
            </a:r>
          </a:p>
        </p:txBody>
      </p:sp>
      <p:sp>
        <p:nvSpPr>
          <p:cNvPr id="31" name="TextBox 31"/>
          <p:cNvSpPr txBox="1"/>
          <p:nvPr/>
        </p:nvSpPr>
        <p:spPr>
          <a:xfrm>
            <a:off x="13421214" y="7259662"/>
            <a:ext cx="3129797" cy="621011"/>
          </a:xfrm>
          <a:prstGeom prst="rect">
            <a:avLst/>
          </a:prstGeom>
        </p:spPr>
        <p:txBody>
          <a:bodyPr lIns="0" tIns="0" rIns="0" bIns="0" rtlCol="0" anchor="t">
            <a:spAutoFit/>
          </a:bodyPr>
          <a:lstStyle/>
          <a:p>
            <a:pPr algn="ctr">
              <a:lnSpc>
                <a:spcPts val="4559"/>
              </a:lnSpc>
            </a:pPr>
            <a:r>
              <a:rPr lang="en-US" sz="3999" b="1">
                <a:solidFill>
                  <a:srgbClr val="083256"/>
                </a:solidFill>
                <a:latin typeface="Poppins Bold"/>
                <a:ea typeface="Poppins Bold"/>
                <a:cs typeface="Poppins Bold"/>
                <a:sym typeface="Poppins Bold"/>
              </a:rPr>
              <a:t>Dr. Chen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grpSp>
        <p:nvGrpSpPr>
          <p:cNvPr id="3" name="Group 3"/>
          <p:cNvGrpSpPr/>
          <p:nvPr/>
        </p:nvGrpSpPr>
        <p:grpSpPr>
          <a:xfrm>
            <a:off x="6789521" y="1028700"/>
            <a:ext cx="11171604" cy="1706179"/>
            <a:chOff x="0" y="0"/>
            <a:chExt cx="2836643" cy="433225"/>
          </a:xfrm>
        </p:grpSpPr>
        <p:sp>
          <p:nvSpPr>
            <p:cNvPr id="4" name="Freeform 4"/>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6D1D6"/>
            </a:solidFill>
          </p:spPr>
          <p:txBody>
            <a:bodyPr/>
            <a:lstStyle/>
            <a:p>
              <a:endParaRPr lang="en-US"/>
            </a:p>
          </p:txBody>
        </p:sp>
        <p:sp>
          <p:nvSpPr>
            <p:cNvPr id="5" name="TextBox 5"/>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TRIAGE</a:t>
              </a:r>
            </a:p>
          </p:txBody>
        </p:sp>
      </p:grpSp>
      <p:grpSp>
        <p:nvGrpSpPr>
          <p:cNvPr id="6" name="Group 6"/>
          <p:cNvGrpSpPr/>
          <p:nvPr/>
        </p:nvGrpSpPr>
        <p:grpSpPr>
          <a:xfrm>
            <a:off x="7255820" y="1557702"/>
            <a:ext cx="648176" cy="820630"/>
            <a:chOff x="0" y="0"/>
            <a:chExt cx="812800" cy="1029054"/>
          </a:xfrm>
        </p:grpSpPr>
        <p:sp>
          <p:nvSpPr>
            <p:cNvPr id="7" name="Freeform 7"/>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8" name="TextBox 8"/>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78DDE4"/>
                  </a:solidFill>
                  <a:latin typeface="Poppins Bold"/>
                  <a:ea typeface="Poppins Bold"/>
                  <a:cs typeface="Poppins Bold"/>
                  <a:sym typeface="Poppins Bold"/>
                </a:rPr>
                <a:t>1</a:t>
              </a:r>
            </a:p>
          </p:txBody>
        </p:sp>
      </p:grpSp>
      <p:grpSp>
        <p:nvGrpSpPr>
          <p:cNvPr id="9" name="Group 9"/>
          <p:cNvGrpSpPr/>
          <p:nvPr/>
        </p:nvGrpSpPr>
        <p:grpSpPr>
          <a:xfrm>
            <a:off x="6789521" y="2764274"/>
            <a:ext cx="11171604" cy="1706179"/>
            <a:chOff x="0" y="0"/>
            <a:chExt cx="2836643" cy="433225"/>
          </a:xfrm>
        </p:grpSpPr>
        <p:sp>
          <p:nvSpPr>
            <p:cNvPr id="10" name="Freeform 10"/>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7C9EF"/>
            </a:solidFill>
          </p:spPr>
          <p:txBody>
            <a:bodyPr/>
            <a:lstStyle/>
            <a:p>
              <a:endParaRPr lang="en-US"/>
            </a:p>
          </p:txBody>
        </p:sp>
        <p:sp>
          <p:nvSpPr>
            <p:cNvPr id="11" name="TextBox 11"/>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TROUBLESHOOTING</a:t>
              </a:r>
            </a:p>
          </p:txBody>
        </p:sp>
      </p:grpSp>
      <p:grpSp>
        <p:nvGrpSpPr>
          <p:cNvPr id="12" name="Group 12"/>
          <p:cNvGrpSpPr/>
          <p:nvPr/>
        </p:nvGrpSpPr>
        <p:grpSpPr>
          <a:xfrm>
            <a:off x="7255820" y="3293276"/>
            <a:ext cx="648176" cy="820630"/>
            <a:chOff x="0" y="0"/>
            <a:chExt cx="812800" cy="1029054"/>
          </a:xfrm>
        </p:grpSpPr>
        <p:sp>
          <p:nvSpPr>
            <p:cNvPr id="13" name="Freeform 13"/>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6D1D6"/>
                  </a:solidFill>
                  <a:latin typeface="Poppins Bold"/>
                  <a:ea typeface="Poppins Bold"/>
                  <a:cs typeface="Poppins Bold"/>
                  <a:sym typeface="Poppins Bold"/>
                </a:rPr>
                <a:t>2</a:t>
              </a:r>
            </a:p>
          </p:txBody>
        </p:sp>
      </p:grpSp>
      <p:grpSp>
        <p:nvGrpSpPr>
          <p:cNvPr id="15" name="Group 15"/>
          <p:cNvGrpSpPr/>
          <p:nvPr/>
        </p:nvGrpSpPr>
        <p:grpSpPr>
          <a:xfrm>
            <a:off x="6789521" y="4502487"/>
            <a:ext cx="11171604" cy="1706179"/>
            <a:chOff x="0" y="0"/>
            <a:chExt cx="2836643" cy="433225"/>
          </a:xfrm>
        </p:grpSpPr>
        <p:sp>
          <p:nvSpPr>
            <p:cNvPr id="16" name="Freeform 16"/>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2C92D5"/>
            </a:solidFill>
          </p:spPr>
          <p:txBody>
            <a:bodyPr/>
            <a:lstStyle/>
            <a:p>
              <a:endParaRPr lang="en-US"/>
            </a:p>
          </p:txBody>
        </p:sp>
        <p:sp>
          <p:nvSpPr>
            <p:cNvPr id="17" name="TextBox 17"/>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LOG IT</a:t>
              </a:r>
            </a:p>
          </p:txBody>
        </p:sp>
      </p:grpSp>
      <p:grpSp>
        <p:nvGrpSpPr>
          <p:cNvPr id="18" name="Group 18"/>
          <p:cNvGrpSpPr/>
          <p:nvPr/>
        </p:nvGrpSpPr>
        <p:grpSpPr>
          <a:xfrm>
            <a:off x="7255820" y="5033604"/>
            <a:ext cx="648176" cy="820630"/>
            <a:chOff x="0" y="0"/>
            <a:chExt cx="812800" cy="1029054"/>
          </a:xfrm>
        </p:grpSpPr>
        <p:sp>
          <p:nvSpPr>
            <p:cNvPr id="19" name="Freeform 19"/>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0" name="TextBox 20"/>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7C9EF"/>
                  </a:solidFill>
                  <a:latin typeface="Poppins Bold"/>
                  <a:ea typeface="Poppins Bold"/>
                  <a:cs typeface="Poppins Bold"/>
                  <a:sym typeface="Poppins Bold"/>
                </a:rPr>
                <a:t>3</a:t>
              </a:r>
            </a:p>
          </p:txBody>
        </p:sp>
      </p:grpSp>
      <p:grpSp>
        <p:nvGrpSpPr>
          <p:cNvPr id="21" name="Group 21"/>
          <p:cNvGrpSpPr/>
          <p:nvPr/>
        </p:nvGrpSpPr>
        <p:grpSpPr>
          <a:xfrm>
            <a:off x="6789521" y="6238306"/>
            <a:ext cx="11171604" cy="1706179"/>
            <a:chOff x="0" y="0"/>
            <a:chExt cx="2836643" cy="433225"/>
          </a:xfrm>
        </p:grpSpPr>
        <p:sp>
          <p:nvSpPr>
            <p:cNvPr id="22" name="Freeform 22"/>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13538A"/>
            </a:solidFill>
          </p:spPr>
          <p:txBody>
            <a:bodyPr/>
            <a:lstStyle/>
            <a:p>
              <a:endParaRPr lang="en-US"/>
            </a:p>
          </p:txBody>
        </p:sp>
        <p:sp>
          <p:nvSpPr>
            <p:cNvPr id="23" name="TextBox 23"/>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TEMPORARY &amp; </a:t>
              </a:r>
            </a:p>
            <a:p>
              <a:pPr algn="l">
                <a:lnSpc>
                  <a:spcPts val="3120"/>
                </a:lnSpc>
              </a:pPr>
              <a:r>
                <a:rPr lang="en-US" sz="2600" b="1">
                  <a:solidFill>
                    <a:srgbClr val="FFFFFF"/>
                  </a:solidFill>
                  <a:latin typeface="Poppins Bold"/>
                  <a:ea typeface="Poppins Bold"/>
                  <a:cs typeface="Poppins Bold"/>
                  <a:sym typeface="Poppins Bold"/>
                </a:rPr>
                <a:t>                   PERMANENT FIXES</a:t>
              </a:r>
            </a:p>
          </p:txBody>
        </p:sp>
      </p:grpSp>
      <p:grpSp>
        <p:nvGrpSpPr>
          <p:cNvPr id="24" name="Group 24"/>
          <p:cNvGrpSpPr/>
          <p:nvPr/>
        </p:nvGrpSpPr>
        <p:grpSpPr>
          <a:xfrm>
            <a:off x="7255820" y="6771817"/>
            <a:ext cx="648176" cy="820630"/>
            <a:chOff x="0" y="0"/>
            <a:chExt cx="812800" cy="1029054"/>
          </a:xfrm>
        </p:grpSpPr>
        <p:sp>
          <p:nvSpPr>
            <p:cNvPr id="25" name="Freeform 25"/>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6" name="TextBox 26"/>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2C92D5"/>
                  </a:solidFill>
                  <a:latin typeface="Poppins Bold"/>
                  <a:ea typeface="Poppins Bold"/>
                  <a:cs typeface="Poppins Bold"/>
                  <a:sym typeface="Poppins Bold"/>
                </a:rPr>
                <a:t>4</a:t>
              </a:r>
            </a:p>
          </p:txBody>
        </p:sp>
      </p:grpSp>
      <p:grpSp>
        <p:nvGrpSpPr>
          <p:cNvPr id="27" name="Group 27"/>
          <p:cNvGrpSpPr/>
          <p:nvPr/>
        </p:nvGrpSpPr>
        <p:grpSpPr>
          <a:xfrm>
            <a:off x="6789521" y="7974125"/>
            <a:ext cx="11171604" cy="1706179"/>
            <a:chOff x="0" y="0"/>
            <a:chExt cx="2836643" cy="433225"/>
          </a:xfrm>
        </p:grpSpPr>
        <p:sp>
          <p:nvSpPr>
            <p:cNvPr id="28" name="Freeform 28"/>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083256"/>
            </a:solidFill>
          </p:spPr>
          <p:txBody>
            <a:bodyPr/>
            <a:lstStyle/>
            <a:p>
              <a:endParaRPr lang="en-US"/>
            </a:p>
          </p:txBody>
        </p:sp>
        <p:sp>
          <p:nvSpPr>
            <p:cNvPr id="29" name="TextBox 29"/>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LONG-TERM SUPPORT</a:t>
              </a:r>
            </a:p>
          </p:txBody>
        </p:sp>
      </p:grpSp>
      <p:grpSp>
        <p:nvGrpSpPr>
          <p:cNvPr id="30" name="Group 30"/>
          <p:cNvGrpSpPr/>
          <p:nvPr/>
        </p:nvGrpSpPr>
        <p:grpSpPr>
          <a:xfrm>
            <a:off x="7255820" y="8507636"/>
            <a:ext cx="648176" cy="820630"/>
            <a:chOff x="0" y="0"/>
            <a:chExt cx="812800" cy="1029054"/>
          </a:xfrm>
        </p:grpSpPr>
        <p:sp>
          <p:nvSpPr>
            <p:cNvPr id="31" name="Freeform 31"/>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32" name="TextBox 32"/>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13538A"/>
                  </a:solidFill>
                  <a:latin typeface="Poppins Bold"/>
                  <a:ea typeface="Poppins Bold"/>
                  <a:cs typeface="Poppins Bold"/>
                  <a:sym typeface="Poppins Bold"/>
                </a:rPr>
                <a:t>5</a:t>
              </a:r>
            </a:p>
          </p:txBody>
        </p:sp>
      </p:grpSp>
      <p:grpSp>
        <p:nvGrpSpPr>
          <p:cNvPr id="33" name="Group 33"/>
          <p:cNvGrpSpPr/>
          <p:nvPr/>
        </p:nvGrpSpPr>
        <p:grpSpPr>
          <a:xfrm>
            <a:off x="1417710" y="1836197"/>
            <a:ext cx="3197407" cy="3197407"/>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4906" r="-24906"/>
              </a:stretch>
            </a:blipFill>
          </p:spPr>
          <p:txBody>
            <a:bodyPr/>
            <a:lstStyle/>
            <a:p>
              <a:endParaRPr lang="en-US"/>
            </a:p>
          </p:txBody>
        </p:sp>
      </p:grpSp>
      <p:sp>
        <p:nvSpPr>
          <p:cNvPr id="35" name="TextBox 35"/>
          <p:cNvSpPr txBox="1"/>
          <p:nvPr/>
        </p:nvSpPr>
        <p:spPr>
          <a:xfrm>
            <a:off x="172751" y="5019675"/>
            <a:ext cx="5687325" cy="4718889"/>
          </a:xfrm>
          <a:prstGeom prst="rect">
            <a:avLst/>
          </a:prstGeom>
        </p:spPr>
        <p:txBody>
          <a:bodyPr lIns="0" tIns="0" rIns="0" bIns="0" rtlCol="0" anchor="t">
            <a:spAutoFit/>
          </a:bodyPr>
          <a:lstStyle/>
          <a:p>
            <a:pPr marL="0" lvl="0" indent="0" algn="ctr">
              <a:lnSpc>
                <a:spcPts val="7410"/>
              </a:lnSpc>
            </a:pPr>
            <a:r>
              <a:rPr lang="en-US" sz="5700" b="1" u="none">
                <a:solidFill>
                  <a:srgbClr val="083256"/>
                </a:solidFill>
                <a:latin typeface="Poppins Bold"/>
                <a:ea typeface="Poppins Bold"/>
                <a:cs typeface="Poppins Bold"/>
                <a:sym typeface="Poppins Bold"/>
              </a:rPr>
              <a:t>Supporting Faculty, Staff, </a:t>
            </a:r>
          </a:p>
          <a:p>
            <a:pPr marL="0" lvl="0" indent="0" algn="ctr">
              <a:lnSpc>
                <a:spcPts val="7410"/>
              </a:lnSpc>
            </a:pPr>
            <a:r>
              <a:rPr lang="en-US" sz="5700" b="1" u="none">
                <a:solidFill>
                  <a:srgbClr val="083256"/>
                </a:solidFill>
                <a:latin typeface="Poppins Bold"/>
                <a:ea typeface="Poppins Bold"/>
                <a:cs typeface="Poppins Bold"/>
                <a:sym typeface="Poppins Bold"/>
              </a:rPr>
              <a:t>and Students with Tech Issues</a:t>
            </a:r>
          </a:p>
        </p:txBody>
      </p:sp>
      <p:sp>
        <p:nvSpPr>
          <p:cNvPr id="36" name="TextBox 36"/>
          <p:cNvSpPr txBox="1"/>
          <p:nvPr/>
        </p:nvSpPr>
        <p:spPr>
          <a:xfrm>
            <a:off x="12721146" y="1334552"/>
            <a:ext cx="5239979"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Listen first</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Identify the root cause </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Ask questions to gather details </a:t>
            </a:r>
          </a:p>
        </p:txBody>
      </p:sp>
      <p:sp>
        <p:nvSpPr>
          <p:cNvPr id="37" name="TextBox 37"/>
          <p:cNvSpPr txBox="1"/>
          <p:nvPr/>
        </p:nvSpPr>
        <p:spPr>
          <a:xfrm>
            <a:off x="12721146" y="2979520"/>
            <a:ext cx="4956566"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Check version, updates, system logs</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Replicate the issue if possible</a:t>
            </a:r>
          </a:p>
        </p:txBody>
      </p:sp>
      <p:sp>
        <p:nvSpPr>
          <p:cNvPr id="38" name="TextBox 38"/>
          <p:cNvSpPr txBox="1"/>
          <p:nvPr/>
        </p:nvSpPr>
        <p:spPr>
          <a:xfrm>
            <a:off x="12721146" y="4684982"/>
            <a:ext cx="4748701" cy="141167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Ticket in Jira</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Document steps taken </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Assign if escalation needed</a:t>
            </a:r>
          </a:p>
          <a:p>
            <a:pPr algn="l">
              <a:lnSpc>
                <a:spcPts val="2738"/>
              </a:lnSpc>
            </a:pPr>
            <a:endParaRPr lang="en-US" sz="2281" spc="34">
              <a:solidFill>
                <a:srgbClr val="FFFFFF"/>
              </a:solidFill>
              <a:latin typeface="Poppins"/>
              <a:ea typeface="Poppins"/>
              <a:cs typeface="Poppins"/>
              <a:sym typeface="Poppins"/>
            </a:endParaRPr>
          </a:p>
        </p:txBody>
      </p:sp>
      <p:sp>
        <p:nvSpPr>
          <p:cNvPr id="39" name="TextBox 39"/>
          <p:cNvSpPr txBox="1"/>
          <p:nvPr/>
        </p:nvSpPr>
        <p:spPr>
          <a:xfrm>
            <a:off x="12721146" y="6544158"/>
            <a:ext cx="4748701"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Temporary workaround</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Issue resolution</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Client training</a:t>
            </a:r>
          </a:p>
        </p:txBody>
      </p:sp>
      <p:sp>
        <p:nvSpPr>
          <p:cNvPr id="40" name="TextBox 40"/>
          <p:cNvSpPr txBox="1"/>
          <p:nvPr/>
        </p:nvSpPr>
        <p:spPr>
          <a:xfrm>
            <a:off x="12721146" y="8279977"/>
            <a:ext cx="4956566"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Documentation and Training</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Track patterns, reduce repeat issues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grpSp>
        <p:nvGrpSpPr>
          <p:cNvPr id="3" name="Group 3"/>
          <p:cNvGrpSpPr/>
          <p:nvPr/>
        </p:nvGrpSpPr>
        <p:grpSpPr>
          <a:xfrm>
            <a:off x="6789521" y="1028700"/>
            <a:ext cx="11171604" cy="1706179"/>
            <a:chOff x="0" y="0"/>
            <a:chExt cx="2836643" cy="433225"/>
          </a:xfrm>
        </p:grpSpPr>
        <p:sp>
          <p:nvSpPr>
            <p:cNvPr id="4" name="Freeform 4"/>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6D1D6"/>
            </a:solidFill>
          </p:spPr>
          <p:txBody>
            <a:bodyPr/>
            <a:lstStyle/>
            <a:p>
              <a:endParaRPr lang="en-US"/>
            </a:p>
          </p:txBody>
        </p:sp>
        <p:sp>
          <p:nvSpPr>
            <p:cNvPr id="5" name="TextBox 5"/>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NEEDS ANALYSIS</a:t>
              </a:r>
            </a:p>
          </p:txBody>
        </p:sp>
      </p:grpSp>
      <p:grpSp>
        <p:nvGrpSpPr>
          <p:cNvPr id="6" name="Group 6"/>
          <p:cNvGrpSpPr/>
          <p:nvPr/>
        </p:nvGrpSpPr>
        <p:grpSpPr>
          <a:xfrm>
            <a:off x="7255820" y="1557702"/>
            <a:ext cx="648176" cy="820630"/>
            <a:chOff x="0" y="0"/>
            <a:chExt cx="812800" cy="1029054"/>
          </a:xfrm>
        </p:grpSpPr>
        <p:sp>
          <p:nvSpPr>
            <p:cNvPr id="7" name="Freeform 7"/>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8" name="TextBox 8"/>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78DDE4"/>
                  </a:solidFill>
                  <a:latin typeface="Poppins Bold"/>
                  <a:ea typeface="Poppins Bold"/>
                  <a:cs typeface="Poppins Bold"/>
                  <a:sym typeface="Poppins Bold"/>
                </a:rPr>
                <a:t>1</a:t>
              </a:r>
            </a:p>
          </p:txBody>
        </p:sp>
      </p:grpSp>
      <p:grpSp>
        <p:nvGrpSpPr>
          <p:cNvPr id="9" name="Group 9"/>
          <p:cNvGrpSpPr/>
          <p:nvPr/>
        </p:nvGrpSpPr>
        <p:grpSpPr>
          <a:xfrm>
            <a:off x="6789521" y="2764274"/>
            <a:ext cx="11171604" cy="1706179"/>
            <a:chOff x="0" y="0"/>
            <a:chExt cx="2836643" cy="433225"/>
          </a:xfrm>
        </p:grpSpPr>
        <p:sp>
          <p:nvSpPr>
            <p:cNvPr id="10" name="Freeform 10"/>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7C9EF"/>
            </a:solidFill>
          </p:spPr>
          <p:txBody>
            <a:bodyPr/>
            <a:lstStyle/>
            <a:p>
              <a:endParaRPr lang="en-US"/>
            </a:p>
          </p:txBody>
        </p:sp>
        <p:sp>
          <p:nvSpPr>
            <p:cNvPr id="11" name="TextBox 11"/>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CONFIRM RIGHTS, </a:t>
              </a:r>
            </a:p>
            <a:p>
              <a:pPr algn="l">
                <a:lnSpc>
                  <a:spcPts val="3120"/>
                </a:lnSpc>
              </a:pPr>
              <a:r>
                <a:rPr lang="en-US" sz="2600" b="1">
                  <a:solidFill>
                    <a:srgbClr val="FFFFFF"/>
                  </a:solidFill>
                  <a:latin typeface="Poppins Bold"/>
                  <a:ea typeface="Poppins Bold"/>
                  <a:cs typeface="Poppins Bold"/>
                  <a:sym typeface="Poppins Bold"/>
                </a:rPr>
                <a:t>                  ACCESS, &amp; PERMISSIONS</a:t>
              </a:r>
            </a:p>
          </p:txBody>
        </p:sp>
      </p:grpSp>
      <p:grpSp>
        <p:nvGrpSpPr>
          <p:cNvPr id="12" name="Group 12"/>
          <p:cNvGrpSpPr/>
          <p:nvPr/>
        </p:nvGrpSpPr>
        <p:grpSpPr>
          <a:xfrm>
            <a:off x="7255820" y="3293276"/>
            <a:ext cx="648176" cy="820630"/>
            <a:chOff x="0" y="0"/>
            <a:chExt cx="812800" cy="1029054"/>
          </a:xfrm>
        </p:grpSpPr>
        <p:sp>
          <p:nvSpPr>
            <p:cNvPr id="13" name="Freeform 13"/>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6D1D6"/>
                  </a:solidFill>
                  <a:latin typeface="Poppins Bold"/>
                  <a:ea typeface="Poppins Bold"/>
                  <a:cs typeface="Poppins Bold"/>
                  <a:sym typeface="Poppins Bold"/>
                </a:rPr>
                <a:t>2</a:t>
              </a:r>
            </a:p>
          </p:txBody>
        </p:sp>
      </p:grpSp>
      <p:grpSp>
        <p:nvGrpSpPr>
          <p:cNvPr id="15" name="Group 15"/>
          <p:cNvGrpSpPr/>
          <p:nvPr/>
        </p:nvGrpSpPr>
        <p:grpSpPr>
          <a:xfrm>
            <a:off x="6789521" y="4502487"/>
            <a:ext cx="11171604" cy="1706179"/>
            <a:chOff x="0" y="0"/>
            <a:chExt cx="2836643" cy="433225"/>
          </a:xfrm>
        </p:grpSpPr>
        <p:sp>
          <p:nvSpPr>
            <p:cNvPr id="16" name="Freeform 16"/>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2C92D5"/>
            </a:solidFill>
          </p:spPr>
          <p:txBody>
            <a:bodyPr/>
            <a:lstStyle/>
            <a:p>
              <a:endParaRPr lang="en-US"/>
            </a:p>
          </p:txBody>
        </p:sp>
        <p:sp>
          <p:nvSpPr>
            <p:cNvPr id="17" name="TextBox 17"/>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USE ACTIVE DIRECTORY</a:t>
              </a:r>
            </a:p>
          </p:txBody>
        </p:sp>
      </p:grpSp>
      <p:grpSp>
        <p:nvGrpSpPr>
          <p:cNvPr id="18" name="Group 18"/>
          <p:cNvGrpSpPr/>
          <p:nvPr/>
        </p:nvGrpSpPr>
        <p:grpSpPr>
          <a:xfrm>
            <a:off x="7255820" y="5033604"/>
            <a:ext cx="648176" cy="820630"/>
            <a:chOff x="0" y="0"/>
            <a:chExt cx="812800" cy="1029054"/>
          </a:xfrm>
        </p:grpSpPr>
        <p:sp>
          <p:nvSpPr>
            <p:cNvPr id="19" name="Freeform 19"/>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0" name="TextBox 20"/>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7C9EF"/>
                  </a:solidFill>
                  <a:latin typeface="Poppins Bold"/>
                  <a:ea typeface="Poppins Bold"/>
                  <a:cs typeface="Poppins Bold"/>
                  <a:sym typeface="Poppins Bold"/>
                </a:rPr>
                <a:t>3</a:t>
              </a:r>
            </a:p>
          </p:txBody>
        </p:sp>
      </p:grpSp>
      <p:grpSp>
        <p:nvGrpSpPr>
          <p:cNvPr id="21" name="Group 21"/>
          <p:cNvGrpSpPr/>
          <p:nvPr/>
        </p:nvGrpSpPr>
        <p:grpSpPr>
          <a:xfrm>
            <a:off x="6789521" y="6238306"/>
            <a:ext cx="11171604" cy="1706179"/>
            <a:chOff x="0" y="0"/>
            <a:chExt cx="2836643" cy="433225"/>
          </a:xfrm>
        </p:grpSpPr>
        <p:sp>
          <p:nvSpPr>
            <p:cNvPr id="22" name="Freeform 22"/>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13538A"/>
            </a:solidFill>
          </p:spPr>
          <p:txBody>
            <a:bodyPr/>
            <a:lstStyle/>
            <a:p>
              <a:endParaRPr lang="en-US"/>
            </a:p>
          </p:txBody>
        </p:sp>
        <p:sp>
          <p:nvSpPr>
            <p:cNvPr id="23" name="TextBox 23"/>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TRACK &amp; DOCUMENT</a:t>
              </a:r>
            </a:p>
          </p:txBody>
        </p:sp>
      </p:grpSp>
      <p:grpSp>
        <p:nvGrpSpPr>
          <p:cNvPr id="24" name="Group 24"/>
          <p:cNvGrpSpPr/>
          <p:nvPr/>
        </p:nvGrpSpPr>
        <p:grpSpPr>
          <a:xfrm>
            <a:off x="7255820" y="6771817"/>
            <a:ext cx="648176" cy="820630"/>
            <a:chOff x="0" y="0"/>
            <a:chExt cx="812800" cy="1029054"/>
          </a:xfrm>
        </p:grpSpPr>
        <p:sp>
          <p:nvSpPr>
            <p:cNvPr id="25" name="Freeform 25"/>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6" name="TextBox 26"/>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2C92D5"/>
                  </a:solidFill>
                  <a:latin typeface="Poppins Bold"/>
                  <a:ea typeface="Poppins Bold"/>
                  <a:cs typeface="Poppins Bold"/>
                  <a:sym typeface="Poppins Bold"/>
                </a:rPr>
                <a:t>4</a:t>
              </a:r>
            </a:p>
          </p:txBody>
        </p:sp>
      </p:grpSp>
      <p:grpSp>
        <p:nvGrpSpPr>
          <p:cNvPr id="27" name="Group 27"/>
          <p:cNvGrpSpPr/>
          <p:nvPr/>
        </p:nvGrpSpPr>
        <p:grpSpPr>
          <a:xfrm>
            <a:off x="6789521" y="7974125"/>
            <a:ext cx="11171604" cy="1706179"/>
            <a:chOff x="0" y="0"/>
            <a:chExt cx="2836643" cy="433225"/>
          </a:xfrm>
        </p:grpSpPr>
        <p:sp>
          <p:nvSpPr>
            <p:cNvPr id="28" name="Freeform 28"/>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083256"/>
            </a:solidFill>
          </p:spPr>
          <p:txBody>
            <a:bodyPr/>
            <a:lstStyle/>
            <a:p>
              <a:endParaRPr lang="en-US"/>
            </a:p>
          </p:txBody>
        </p:sp>
        <p:sp>
          <p:nvSpPr>
            <p:cNvPr id="29" name="TextBox 29"/>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SUPPORT &amp; FOLLOW UP</a:t>
              </a:r>
            </a:p>
          </p:txBody>
        </p:sp>
      </p:grpSp>
      <p:grpSp>
        <p:nvGrpSpPr>
          <p:cNvPr id="30" name="Group 30"/>
          <p:cNvGrpSpPr/>
          <p:nvPr/>
        </p:nvGrpSpPr>
        <p:grpSpPr>
          <a:xfrm>
            <a:off x="7255820" y="8507636"/>
            <a:ext cx="648176" cy="820630"/>
            <a:chOff x="0" y="0"/>
            <a:chExt cx="812800" cy="1029054"/>
          </a:xfrm>
        </p:grpSpPr>
        <p:sp>
          <p:nvSpPr>
            <p:cNvPr id="31" name="Freeform 31"/>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32" name="TextBox 32"/>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13538A"/>
                  </a:solidFill>
                  <a:latin typeface="Poppins Bold"/>
                  <a:ea typeface="Poppins Bold"/>
                  <a:cs typeface="Poppins Bold"/>
                  <a:sym typeface="Poppins Bold"/>
                </a:rPr>
                <a:t>5</a:t>
              </a:r>
            </a:p>
          </p:txBody>
        </p:sp>
      </p:grpSp>
      <p:sp>
        <p:nvSpPr>
          <p:cNvPr id="33" name="TextBox 33"/>
          <p:cNvSpPr txBox="1"/>
          <p:nvPr/>
        </p:nvSpPr>
        <p:spPr>
          <a:xfrm>
            <a:off x="22452" y="4853348"/>
            <a:ext cx="5987924" cy="4718889"/>
          </a:xfrm>
          <a:prstGeom prst="rect">
            <a:avLst/>
          </a:prstGeom>
        </p:spPr>
        <p:txBody>
          <a:bodyPr lIns="0" tIns="0" rIns="0" bIns="0" rtlCol="0" anchor="t">
            <a:spAutoFit/>
          </a:bodyPr>
          <a:lstStyle/>
          <a:p>
            <a:pPr marL="0" lvl="0" indent="0" algn="ctr">
              <a:lnSpc>
                <a:spcPts val="7410"/>
              </a:lnSpc>
            </a:pPr>
            <a:r>
              <a:rPr lang="en-US" sz="5700" b="1">
                <a:solidFill>
                  <a:srgbClr val="083256"/>
                </a:solidFill>
                <a:latin typeface="Poppins Bold"/>
                <a:ea typeface="Poppins Bold"/>
                <a:cs typeface="Poppins Bold"/>
                <a:sym typeface="Poppins Bold"/>
              </a:rPr>
              <a:t>R</a:t>
            </a:r>
            <a:r>
              <a:rPr lang="en-US" sz="5700" b="1" u="none">
                <a:solidFill>
                  <a:srgbClr val="083256"/>
                </a:solidFill>
                <a:latin typeface="Poppins Bold"/>
                <a:ea typeface="Poppins Bold"/>
                <a:cs typeface="Poppins Bold"/>
                <a:sym typeface="Poppins Bold"/>
              </a:rPr>
              <a:t>ights Management for Cross-Department Collaboration</a:t>
            </a:r>
          </a:p>
        </p:txBody>
      </p:sp>
      <p:sp>
        <p:nvSpPr>
          <p:cNvPr id="34" name="TextBox 34"/>
          <p:cNvSpPr txBox="1"/>
          <p:nvPr/>
        </p:nvSpPr>
        <p:spPr>
          <a:xfrm>
            <a:off x="12721146" y="1334552"/>
            <a:ext cx="5239979"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Listen first</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Clarify needs</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Understand the scope</a:t>
            </a:r>
          </a:p>
        </p:txBody>
      </p:sp>
      <p:sp>
        <p:nvSpPr>
          <p:cNvPr id="35" name="TextBox 35"/>
          <p:cNvSpPr txBox="1"/>
          <p:nvPr/>
        </p:nvSpPr>
        <p:spPr>
          <a:xfrm>
            <a:off x="12721146" y="2898558"/>
            <a:ext cx="4956566" cy="141167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Check with drive/system “owner” for approval</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Compare similar user access</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Consider implications</a:t>
            </a:r>
          </a:p>
        </p:txBody>
      </p:sp>
      <p:sp>
        <p:nvSpPr>
          <p:cNvPr id="36" name="TextBox 36"/>
          <p:cNvSpPr txBox="1"/>
          <p:nvPr/>
        </p:nvSpPr>
        <p:spPr>
          <a:xfrm>
            <a:off x="12721146" y="5030757"/>
            <a:ext cx="4748701" cy="72012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Add to group when possible</a:t>
            </a:r>
          </a:p>
          <a:p>
            <a:pPr algn="l">
              <a:lnSpc>
                <a:spcPts val="2738"/>
              </a:lnSpc>
            </a:pPr>
            <a:endParaRPr lang="en-US" sz="2281" spc="34">
              <a:solidFill>
                <a:srgbClr val="FFFFFF"/>
              </a:solidFill>
              <a:latin typeface="Poppins"/>
              <a:ea typeface="Poppins"/>
              <a:cs typeface="Poppins"/>
              <a:sym typeface="Poppins"/>
            </a:endParaRPr>
          </a:p>
        </p:txBody>
      </p:sp>
      <p:sp>
        <p:nvSpPr>
          <p:cNvPr id="37" name="TextBox 37"/>
          <p:cNvSpPr txBox="1"/>
          <p:nvPr/>
        </p:nvSpPr>
        <p:spPr>
          <a:xfrm>
            <a:off x="12721146" y="6544158"/>
            <a:ext cx="4748701"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Log in Jira: Track for audits and offboarding</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Document for future needs</a:t>
            </a:r>
          </a:p>
        </p:txBody>
      </p:sp>
      <p:sp>
        <p:nvSpPr>
          <p:cNvPr id="38" name="TextBox 38"/>
          <p:cNvSpPr txBox="1"/>
          <p:nvPr/>
        </p:nvSpPr>
        <p:spPr>
          <a:xfrm>
            <a:off x="12721146" y="8279977"/>
            <a:ext cx="4956566" cy="1065900"/>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Client education</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Evaluate user permissions policy and workflow</a:t>
            </a:r>
          </a:p>
        </p:txBody>
      </p:sp>
      <p:grpSp>
        <p:nvGrpSpPr>
          <p:cNvPr id="39" name="Group 39"/>
          <p:cNvGrpSpPr/>
          <p:nvPr/>
        </p:nvGrpSpPr>
        <p:grpSpPr>
          <a:xfrm>
            <a:off x="1374475" y="1186576"/>
            <a:ext cx="3283877" cy="3283877"/>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46" r="-25046"/>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grpSp>
        <p:nvGrpSpPr>
          <p:cNvPr id="3" name="Group 3"/>
          <p:cNvGrpSpPr/>
          <p:nvPr/>
        </p:nvGrpSpPr>
        <p:grpSpPr>
          <a:xfrm>
            <a:off x="6789521" y="1028700"/>
            <a:ext cx="11171604" cy="1706179"/>
            <a:chOff x="0" y="0"/>
            <a:chExt cx="2836643" cy="433225"/>
          </a:xfrm>
        </p:grpSpPr>
        <p:sp>
          <p:nvSpPr>
            <p:cNvPr id="4" name="Freeform 4"/>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6D1D6"/>
            </a:solidFill>
          </p:spPr>
          <p:txBody>
            <a:bodyPr/>
            <a:lstStyle/>
            <a:p>
              <a:endParaRPr lang="en-US"/>
            </a:p>
          </p:txBody>
        </p:sp>
        <p:sp>
          <p:nvSpPr>
            <p:cNvPr id="5" name="TextBox 5"/>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NEEDS ANALYSIS</a:t>
              </a:r>
            </a:p>
          </p:txBody>
        </p:sp>
      </p:grpSp>
      <p:grpSp>
        <p:nvGrpSpPr>
          <p:cNvPr id="6" name="Group 6"/>
          <p:cNvGrpSpPr/>
          <p:nvPr/>
        </p:nvGrpSpPr>
        <p:grpSpPr>
          <a:xfrm>
            <a:off x="7255820" y="1557702"/>
            <a:ext cx="648176" cy="820630"/>
            <a:chOff x="0" y="0"/>
            <a:chExt cx="812800" cy="1029054"/>
          </a:xfrm>
        </p:grpSpPr>
        <p:sp>
          <p:nvSpPr>
            <p:cNvPr id="7" name="Freeform 7"/>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8" name="TextBox 8"/>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78DDE4"/>
                  </a:solidFill>
                  <a:latin typeface="Poppins Bold"/>
                  <a:ea typeface="Poppins Bold"/>
                  <a:cs typeface="Poppins Bold"/>
                  <a:sym typeface="Poppins Bold"/>
                </a:rPr>
                <a:t>1</a:t>
              </a:r>
            </a:p>
          </p:txBody>
        </p:sp>
      </p:grpSp>
      <p:grpSp>
        <p:nvGrpSpPr>
          <p:cNvPr id="9" name="Group 9"/>
          <p:cNvGrpSpPr/>
          <p:nvPr/>
        </p:nvGrpSpPr>
        <p:grpSpPr>
          <a:xfrm>
            <a:off x="6789521" y="2764274"/>
            <a:ext cx="11171604" cy="1706179"/>
            <a:chOff x="0" y="0"/>
            <a:chExt cx="2836643" cy="433225"/>
          </a:xfrm>
        </p:grpSpPr>
        <p:sp>
          <p:nvSpPr>
            <p:cNvPr id="10" name="Freeform 10"/>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37C9EF"/>
            </a:solidFill>
          </p:spPr>
          <p:txBody>
            <a:bodyPr/>
            <a:lstStyle/>
            <a:p>
              <a:endParaRPr lang="en-US"/>
            </a:p>
          </p:txBody>
        </p:sp>
        <p:sp>
          <p:nvSpPr>
            <p:cNvPr id="11" name="TextBox 11"/>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IDENTIFY DEPLOYMENT </a:t>
              </a:r>
            </a:p>
            <a:p>
              <a:pPr algn="l">
                <a:lnSpc>
                  <a:spcPts val="3120"/>
                </a:lnSpc>
              </a:pPr>
              <a:r>
                <a:rPr lang="en-US" sz="2600" b="1">
                  <a:solidFill>
                    <a:srgbClr val="FFFFFF"/>
                  </a:solidFill>
                  <a:latin typeface="Poppins Bold"/>
                  <a:ea typeface="Poppins Bold"/>
                  <a:cs typeface="Poppins Bold"/>
                  <a:sym typeface="Poppins Bold"/>
                </a:rPr>
                <a:t>                  METHOD</a:t>
              </a:r>
            </a:p>
          </p:txBody>
        </p:sp>
      </p:grpSp>
      <p:grpSp>
        <p:nvGrpSpPr>
          <p:cNvPr id="12" name="Group 12"/>
          <p:cNvGrpSpPr/>
          <p:nvPr/>
        </p:nvGrpSpPr>
        <p:grpSpPr>
          <a:xfrm>
            <a:off x="7255820" y="3293276"/>
            <a:ext cx="648176" cy="820630"/>
            <a:chOff x="0" y="0"/>
            <a:chExt cx="812800" cy="1029054"/>
          </a:xfrm>
        </p:grpSpPr>
        <p:sp>
          <p:nvSpPr>
            <p:cNvPr id="13" name="Freeform 13"/>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6D1D6"/>
                  </a:solidFill>
                  <a:latin typeface="Poppins Bold"/>
                  <a:ea typeface="Poppins Bold"/>
                  <a:cs typeface="Poppins Bold"/>
                  <a:sym typeface="Poppins Bold"/>
                </a:rPr>
                <a:t>2</a:t>
              </a:r>
            </a:p>
          </p:txBody>
        </p:sp>
      </p:grpSp>
      <p:grpSp>
        <p:nvGrpSpPr>
          <p:cNvPr id="15" name="Group 15"/>
          <p:cNvGrpSpPr/>
          <p:nvPr/>
        </p:nvGrpSpPr>
        <p:grpSpPr>
          <a:xfrm>
            <a:off x="6789521" y="4502487"/>
            <a:ext cx="11171604" cy="1706179"/>
            <a:chOff x="0" y="0"/>
            <a:chExt cx="2836643" cy="433225"/>
          </a:xfrm>
        </p:grpSpPr>
        <p:sp>
          <p:nvSpPr>
            <p:cNvPr id="16" name="Freeform 16"/>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2C92D5"/>
            </a:solidFill>
          </p:spPr>
          <p:txBody>
            <a:bodyPr/>
            <a:lstStyle/>
            <a:p>
              <a:endParaRPr lang="en-US"/>
            </a:p>
          </p:txBody>
        </p:sp>
        <p:sp>
          <p:nvSpPr>
            <p:cNvPr id="17" name="TextBox 17"/>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TESTING</a:t>
              </a:r>
            </a:p>
          </p:txBody>
        </p:sp>
      </p:grpSp>
      <p:grpSp>
        <p:nvGrpSpPr>
          <p:cNvPr id="18" name="Group 18"/>
          <p:cNvGrpSpPr/>
          <p:nvPr/>
        </p:nvGrpSpPr>
        <p:grpSpPr>
          <a:xfrm>
            <a:off x="7255820" y="5033604"/>
            <a:ext cx="648176" cy="820630"/>
            <a:chOff x="0" y="0"/>
            <a:chExt cx="812800" cy="1029054"/>
          </a:xfrm>
        </p:grpSpPr>
        <p:sp>
          <p:nvSpPr>
            <p:cNvPr id="19" name="Freeform 19"/>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0" name="TextBox 20"/>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37C9EF"/>
                  </a:solidFill>
                  <a:latin typeface="Poppins Bold"/>
                  <a:ea typeface="Poppins Bold"/>
                  <a:cs typeface="Poppins Bold"/>
                  <a:sym typeface="Poppins Bold"/>
                </a:rPr>
                <a:t>3</a:t>
              </a:r>
            </a:p>
          </p:txBody>
        </p:sp>
      </p:grpSp>
      <p:grpSp>
        <p:nvGrpSpPr>
          <p:cNvPr id="21" name="Group 21"/>
          <p:cNvGrpSpPr/>
          <p:nvPr/>
        </p:nvGrpSpPr>
        <p:grpSpPr>
          <a:xfrm>
            <a:off x="6789521" y="6238306"/>
            <a:ext cx="11171604" cy="1706179"/>
            <a:chOff x="0" y="0"/>
            <a:chExt cx="2836643" cy="433225"/>
          </a:xfrm>
        </p:grpSpPr>
        <p:sp>
          <p:nvSpPr>
            <p:cNvPr id="22" name="Freeform 22"/>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13538A"/>
            </a:solidFill>
          </p:spPr>
          <p:txBody>
            <a:bodyPr/>
            <a:lstStyle/>
            <a:p>
              <a:endParaRPr lang="en-US"/>
            </a:p>
          </p:txBody>
        </p:sp>
        <p:sp>
          <p:nvSpPr>
            <p:cNvPr id="23" name="TextBox 23"/>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DEPLOY</a:t>
              </a:r>
            </a:p>
          </p:txBody>
        </p:sp>
      </p:grpSp>
      <p:grpSp>
        <p:nvGrpSpPr>
          <p:cNvPr id="24" name="Group 24"/>
          <p:cNvGrpSpPr/>
          <p:nvPr/>
        </p:nvGrpSpPr>
        <p:grpSpPr>
          <a:xfrm>
            <a:off x="7255820" y="6771817"/>
            <a:ext cx="648176" cy="820630"/>
            <a:chOff x="0" y="0"/>
            <a:chExt cx="812800" cy="1029054"/>
          </a:xfrm>
        </p:grpSpPr>
        <p:sp>
          <p:nvSpPr>
            <p:cNvPr id="25" name="Freeform 25"/>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26" name="TextBox 26"/>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2C92D5"/>
                  </a:solidFill>
                  <a:latin typeface="Poppins Bold"/>
                  <a:ea typeface="Poppins Bold"/>
                  <a:cs typeface="Poppins Bold"/>
                  <a:sym typeface="Poppins Bold"/>
                </a:rPr>
                <a:t>4</a:t>
              </a:r>
            </a:p>
          </p:txBody>
        </p:sp>
      </p:grpSp>
      <p:grpSp>
        <p:nvGrpSpPr>
          <p:cNvPr id="27" name="Group 27"/>
          <p:cNvGrpSpPr/>
          <p:nvPr/>
        </p:nvGrpSpPr>
        <p:grpSpPr>
          <a:xfrm>
            <a:off x="6789521" y="7974125"/>
            <a:ext cx="11171604" cy="1706179"/>
            <a:chOff x="0" y="0"/>
            <a:chExt cx="2836643" cy="433225"/>
          </a:xfrm>
        </p:grpSpPr>
        <p:sp>
          <p:nvSpPr>
            <p:cNvPr id="28" name="Freeform 28"/>
            <p:cNvSpPr/>
            <p:nvPr/>
          </p:nvSpPr>
          <p:spPr>
            <a:xfrm>
              <a:off x="0" y="0"/>
              <a:ext cx="2836643" cy="433225"/>
            </a:xfrm>
            <a:custGeom>
              <a:avLst/>
              <a:gdLst/>
              <a:ahLst/>
              <a:cxnLst/>
              <a:rect l="l" t="t" r="r" b="b"/>
              <a:pathLst>
                <a:path w="2836643" h="433225">
                  <a:moveTo>
                    <a:pt x="0" y="0"/>
                  </a:moveTo>
                  <a:lnTo>
                    <a:pt x="2836643" y="0"/>
                  </a:lnTo>
                  <a:lnTo>
                    <a:pt x="2836643" y="433225"/>
                  </a:lnTo>
                  <a:lnTo>
                    <a:pt x="0" y="433225"/>
                  </a:lnTo>
                  <a:close/>
                </a:path>
              </a:pathLst>
            </a:custGeom>
            <a:solidFill>
              <a:srgbClr val="083256"/>
            </a:solidFill>
          </p:spPr>
          <p:txBody>
            <a:bodyPr/>
            <a:lstStyle/>
            <a:p>
              <a:endParaRPr lang="en-US"/>
            </a:p>
          </p:txBody>
        </p:sp>
        <p:sp>
          <p:nvSpPr>
            <p:cNvPr id="29" name="TextBox 29"/>
            <p:cNvSpPr txBox="1"/>
            <p:nvPr/>
          </p:nvSpPr>
          <p:spPr>
            <a:xfrm>
              <a:off x="0" y="-19050"/>
              <a:ext cx="2836643" cy="452275"/>
            </a:xfrm>
            <a:prstGeom prst="rect">
              <a:avLst/>
            </a:prstGeom>
          </p:spPr>
          <p:txBody>
            <a:bodyPr lIns="254000" tIns="254000" rIns="254000" bIns="254000" rtlCol="0" anchor="ctr"/>
            <a:lstStyle/>
            <a:p>
              <a:pPr algn="l">
                <a:lnSpc>
                  <a:spcPts val="3120"/>
                </a:lnSpc>
              </a:pPr>
              <a:r>
                <a:rPr lang="en-US" sz="2600" b="1">
                  <a:solidFill>
                    <a:srgbClr val="FFFFFF"/>
                  </a:solidFill>
                  <a:latin typeface="Poppins Bold"/>
                  <a:ea typeface="Poppins Bold"/>
                  <a:cs typeface="Poppins Bold"/>
                  <a:sym typeface="Poppins Bold"/>
                </a:rPr>
                <a:t>                   INVENTORY &amp; TRACKING</a:t>
              </a:r>
            </a:p>
          </p:txBody>
        </p:sp>
      </p:grpSp>
      <p:grpSp>
        <p:nvGrpSpPr>
          <p:cNvPr id="30" name="Group 30"/>
          <p:cNvGrpSpPr/>
          <p:nvPr/>
        </p:nvGrpSpPr>
        <p:grpSpPr>
          <a:xfrm>
            <a:off x="7255820" y="8507636"/>
            <a:ext cx="648176" cy="820630"/>
            <a:chOff x="0" y="0"/>
            <a:chExt cx="812800" cy="1029054"/>
          </a:xfrm>
        </p:grpSpPr>
        <p:sp>
          <p:nvSpPr>
            <p:cNvPr id="31" name="Freeform 31"/>
            <p:cNvSpPr/>
            <p:nvPr/>
          </p:nvSpPr>
          <p:spPr>
            <a:xfrm>
              <a:off x="0" y="0"/>
              <a:ext cx="812800" cy="1029054"/>
            </a:xfrm>
            <a:custGeom>
              <a:avLst/>
              <a:gdLst/>
              <a:ahLst/>
              <a:cxnLst/>
              <a:rect l="l" t="t" r="r" b="b"/>
              <a:pathLst>
                <a:path w="812800" h="1029054">
                  <a:moveTo>
                    <a:pt x="406400" y="0"/>
                  </a:moveTo>
                  <a:cubicBezTo>
                    <a:pt x="181951" y="0"/>
                    <a:pt x="0" y="230362"/>
                    <a:pt x="0" y="514527"/>
                  </a:cubicBezTo>
                  <a:cubicBezTo>
                    <a:pt x="0" y="798692"/>
                    <a:pt x="181951" y="1029054"/>
                    <a:pt x="406400" y="1029054"/>
                  </a:cubicBezTo>
                  <a:cubicBezTo>
                    <a:pt x="630849" y="1029054"/>
                    <a:pt x="812800" y="798692"/>
                    <a:pt x="812800" y="514527"/>
                  </a:cubicBezTo>
                  <a:cubicBezTo>
                    <a:pt x="812800" y="230362"/>
                    <a:pt x="630849" y="0"/>
                    <a:pt x="406400" y="0"/>
                  </a:cubicBezTo>
                  <a:close/>
                </a:path>
              </a:pathLst>
            </a:custGeom>
            <a:solidFill>
              <a:srgbClr val="FFFFFF"/>
            </a:solidFill>
          </p:spPr>
          <p:txBody>
            <a:bodyPr/>
            <a:lstStyle/>
            <a:p>
              <a:endParaRPr lang="en-US"/>
            </a:p>
          </p:txBody>
        </p:sp>
        <p:sp>
          <p:nvSpPr>
            <p:cNvPr id="32" name="TextBox 32"/>
            <p:cNvSpPr txBox="1"/>
            <p:nvPr/>
          </p:nvSpPr>
          <p:spPr>
            <a:xfrm>
              <a:off x="76200" y="29799"/>
              <a:ext cx="660400" cy="902781"/>
            </a:xfrm>
            <a:prstGeom prst="rect">
              <a:avLst/>
            </a:prstGeom>
          </p:spPr>
          <p:txBody>
            <a:bodyPr lIns="0" tIns="0" rIns="0" bIns="0" rtlCol="0" anchor="ctr"/>
            <a:lstStyle/>
            <a:p>
              <a:pPr algn="ctr">
                <a:lnSpc>
                  <a:spcPts val="3640"/>
                </a:lnSpc>
              </a:pPr>
              <a:r>
                <a:rPr lang="en-US" sz="2600" b="1">
                  <a:solidFill>
                    <a:srgbClr val="13538A"/>
                  </a:solidFill>
                  <a:latin typeface="Poppins Bold"/>
                  <a:ea typeface="Poppins Bold"/>
                  <a:cs typeface="Poppins Bold"/>
                  <a:sym typeface="Poppins Bold"/>
                </a:rPr>
                <a:t>5</a:t>
              </a:r>
            </a:p>
          </p:txBody>
        </p:sp>
      </p:grpSp>
      <p:sp>
        <p:nvSpPr>
          <p:cNvPr id="33" name="TextBox 33"/>
          <p:cNvSpPr txBox="1"/>
          <p:nvPr/>
        </p:nvSpPr>
        <p:spPr>
          <a:xfrm>
            <a:off x="22452" y="5320094"/>
            <a:ext cx="5987924" cy="3785398"/>
          </a:xfrm>
          <a:prstGeom prst="rect">
            <a:avLst/>
          </a:prstGeom>
        </p:spPr>
        <p:txBody>
          <a:bodyPr lIns="0" tIns="0" rIns="0" bIns="0" rtlCol="0" anchor="t">
            <a:spAutoFit/>
          </a:bodyPr>
          <a:lstStyle/>
          <a:p>
            <a:pPr marL="0" lvl="0" indent="0" algn="ctr">
              <a:lnSpc>
                <a:spcPts val="7410"/>
              </a:lnSpc>
            </a:pPr>
            <a:r>
              <a:rPr lang="en-US" sz="5700" b="1">
                <a:solidFill>
                  <a:srgbClr val="083256"/>
                </a:solidFill>
                <a:latin typeface="Poppins Bold"/>
                <a:ea typeface="Poppins Bold"/>
                <a:cs typeface="Poppins Bold"/>
                <a:sym typeface="Poppins Bold"/>
              </a:rPr>
              <a:t>Deploy</a:t>
            </a:r>
            <a:r>
              <a:rPr lang="en-US" sz="5700" b="1" u="none">
                <a:solidFill>
                  <a:srgbClr val="083256"/>
                </a:solidFill>
                <a:latin typeface="Poppins Bold"/>
                <a:ea typeface="Poppins Bold"/>
                <a:cs typeface="Poppins Bold"/>
                <a:sym typeface="Poppins Bold"/>
              </a:rPr>
              <a:t>ing Specialized Software for a Research Lab</a:t>
            </a:r>
          </a:p>
        </p:txBody>
      </p:sp>
      <p:sp>
        <p:nvSpPr>
          <p:cNvPr id="34" name="TextBox 34"/>
          <p:cNvSpPr txBox="1"/>
          <p:nvPr/>
        </p:nvSpPr>
        <p:spPr>
          <a:xfrm>
            <a:off x="12721146" y="1338854"/>
            <a:ext cx="5239979" cy="1057297"/>
          </a:xfrm>
          <a:prstGeom prst="rect">
            <a:avLst/>
          </a:prstGeom>
        </p:spPr>
        <p:txBody>
          <a:bodyPr lIns="0" tIns="0" rIns="0" bIns="0" rtlCol="0" anchor="t">
            <a:spAutoFit/>
          </a:bodyPr>
          <a:lstStyle/>
          <a:p>
            <a:pPr marL="492673" lvl="1" indent="-246337" algn="l">
              <a:lnSpc>
                <a:spcPts val="2738"/>
              </a:lnSpc>
              <a:buFont typeface="Arial"/>
              <a:buChar char="•"/>
            </a:pPr>
            <a:r>
              <a:rPr lang="en-US" sz="2281" spc="34">
                <a:solidFill>
                  <a:srgbClr val="FFFFFF"/>
                </a:solidFill>
                <a:latin typeface="Poppins"/>
                <a:ea typeface="Poppins"/>
                <a:cs typeface="Poppins"/>
                <a:sym typeface="Poppins"/>
              </a:rPr>
              <a:t>Define timeline, budget, hardware, software, and needs</a:t>
            </a:r>
          </a:p>
          <a:p>
            <a:pPr marL="492673" lvl="1" indent="-246337" algn="l">
              <a:lnSpc>
                <a:spcPts val="2738"/>
              </a:lnSpc>
              <a:buFont typeface="Arial"/>
              <a:buChar char="•"/>
            </a:pPr>
            <a:r>
              <a:rPr lang="en-US" sz="2281" spc="34">
                <a:solidFill>
                  <a:srgbClr val="FFFFFF"/>
                </a:solidFill>
                <a:latin typeface="Poppins"/>
                <a:ea typeface="Poppins"/>
                <a:cs typeface="Poppins"/>
                <a:sym typeface="Poppins"/>
              </a:rPr>
              <a:t>Check existing resources</a:t>
            </a:r>
          </a:p>
        </p:txBody>
      </p:sp>
      <p:sp>
        <p:nvSpPr>
          <p:cNvPr id="35" name="TextBox 35"/>
          <p:cNvSpPr txBox="1"/>
          <p:nvPr/>
        </p:nvSpPr>
        <p:spPr>
          <a:xfrm>
            <a:off x="12721146" y="2898558"/>
            <a:ext cx="4956566" cy="141167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Use Deployment Tools: SCCM (Windows), Jamf (Mac)</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Manual Imaging or installs (TeamViewer, LogMeIn)</a:t>
            </a:r>
          </a:p>
        </p:txBody>
      </p:sp>
      <p:sp>
        <p:nvSpPr>
          <p:cNvPr id="36" name="TextBox 36"/>
          <p:cNvSpPr txBox="1"/>
          <p:nvPr/>
        </p:nvSpPr>
        <p:spPr>
          <a:xfrm>
            <a:off x="12721146" y="4862171"/>
            <a:ext cx="5239979" cy="1057297"/>
          </a:xfrm>
          <a:prstGeom prst="rect">
            <a:avLst/>
          </a:prstGeom>
        </p:spPr>
        <p:txBody>
          <a:bodyPr lIns="0" tIns="0" rIns="0" bIns="0" rtlCol="0" anchor="t">
            <a:spAutoFit/>
          </a:bodyPr>
          <a:lstStyle/>
          <a:p>
            <a:pPr marL="492673" lvl="1" indent="-246337" algn="l">
              <a:lnSpc>
                <a:spcPts val="2738"/>
              </a:lnSpc>
              <a:buFont typeface="Arial"/>
              <a:buChar char="•"/>
            </a:pPr>
            <a:r>
              <a:rPr lang="en-US" sz="2281" spc="34">
                <a:solidFill>
                  <a:srgbClr val="FFFFFF"/>
                </a:solidFill>
                <a:latin typeface="Poppins"/>
                <a:ea typeface="Poppins"/>
                <a:cs typeface="Poppins"/>
                <a:sym typeface="Poppins"/>
              </a:rPr>
              <a:t>Always test the image on 3-5 unused machines</a:t>
            </a:r>
          </a:p>
          <a:p>
            <a:pPr marL="492673" lvl="1" indent="-246337" algn="l">
              <a:lnSpc>
                <a:spcPts val="2738"/>
              </a:lnSpc>
              <a:buFont typeface="Arial"/>
              <a:buChar char="•"/>
            </a:pPr>
            <a:r>
              <a:rPr lang="en-US" sz="2281" spc="34">
                <a:solidFill>
                  <a:srgbClr val="FFFFFF"/>
                </a:solidFill>
                <a:latin typeface="Poppins"/>
                <a:ea typeface="Poppins"/>
                <a:cs typeface="Poppins"/>
                <a:sym typeface="Poppins"/>
              </a:rPr>
              <a:t>Make sure the team is satisfied</a:t>
            </a:r>
          </a:p>
        </p:txBody>
      </p:sp>
      <p:sp>
        <p:nvSpPr>
          <p:cNvPr id="37" name="TextBox 37"/>
          <p:cNvSpPr txBox="1"/>
          <p:nvPr/>
        </p:nvSpPr>
        <p:spPr>
          <a:xfrm>
            <a:off x="12721146" y="6371271"/>
            <a:ext cx="5239979" cy="141167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Monitor progress and check for deployment failures</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Verify apps, settings, and user permissions post-deployment</a:t>
            </a:r>
          </a:p>
        </p:txBody>
      </p:sp>
      <p:sp>
        <p:nvSpPr>
          <p:cNvPr id="38" name="TextBox 38"/>
          <p:cNvSpPr txBox="1"/>
          <p:nvPr/>
        </p:nvSpPr>
        <p:spPr>
          <a:xfrm>
            <a:off x="12721146" y="8107090"/>
            <a:ext cx="4956566" cy="1411675"/>
          </a:xfrm>
          <a:prstGeom prst="rect">
            <a:avLst/>
          </a:prstGeom>
        </p:spPr>
        <p:txBody>
          <a:bodyPr lIns="0" tIns="0" rIns="0" bIns="0" rtlCol="0" anchor="t">
            <a:spAutoFit/>
          </a:bodyPr>
          <a:lstStyle/>
          <a:p>
            <a:pPr marL="492674" lvl="1" indent="-246337" algn="l">
              <a:lnSpc>
                <a:spcPts val="2738"/>
              </a:lnSpc>
              <a:buFont typeface="Arial"/>
              <a:buChar char="•"/>
            </a:pPr>
            <a:r>
              <a:rPr lang="en-US" sz="2281" spc="34">
                <a:solidFill>
                  <a:srgbClr val="FFFFFF"/>
                </a:solidFill>
                <a:latin typeface="Poppins"/>
                <a:ea typeface="Poppins"/>
                <a:cs typeface="Poppins"/>
                <a:sym typeface="Poppins"/>
              </a:rPr>
              <a:t>Log deployment in asset system or ticketing tool</a:t>
            </a:r>
          </a:p>
          <a:p>
            <a:pPr marL="492674" lvl="1" indent="-246337" algn="l">
              <a:lnSpc>
                <a:spcPts val="2738"/>
              </a:lnSpc>
              <a:buFont typeface="Arial"/>
              <a:buChar char="•"/>
            </a:pPr>
            <a:r>
              <a:rPr lang="en-US" sz="2281" spc="34">
                <a:solidFill>
                  <a:srgbClr val="FFFFFF"/>
                </a:solidFill>
                <a:latin typeface="Poppins"/>
                <a:ea typeface="Poppins"/>
                <a:cs typeface="Poppins"/>
                <a:sym typeface="Poppins"/>
              </a:rPr>
              <a:t>Ensure machines are registered for scalability</a:t>
            </a:r>
          </a:p>
        </p:txBody>
      </p:sp>
      <p:grpSp>
        <p:nvGrpSpPr>
          <p:cNvPr id="39" name="Group 39"/>
          <p:cNvGrpSpPr/>
          <p:nvPr/>
        </p:nvGrpSpPr>
        <p:grpSpPr>
          <a:xfrm>
            <a:off x="1374475" y="1186576"/>
            <a:ext cx="3283877" cy="3283877"/>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46" r="-25046"/>
              </a:stretch>
            </a:blip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grpSp>
        <p:nvGrpSpPr>
          <p:cNvPr id="3" name="Group 3"/>
          <p:cNvGrpSpPr/>
          <p:nvPr/>
        </p:nvGrpSpPr>
        <p:grpSpPr>
          <a:xfrm>
            <a:off x="8316301" y="3348942"/>
            <a:ext cx="1655399" cy="165539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C9EF"/>
            </a:solidFill>
          </p:spPr>
          <p:txBody>
            <a:bodyPr/>
            <a:lstStyle/>
            <a:p>
              <a:endParaRPr lang="en-US"/>
            </a:p>
          </p:txBody>
        </p:sp>
        <p:sp>
          <p:nvSpPr>
            <p:cNvPr id="5" name="TextBox 5"/>
            <p:cNvSpPr txBox="1"/>
            <p:nvPr/>
          </p:nvSpPr>
          <p:spPr>
            <a:xfrm>
              <a:off x="76200" y="-28575"/>
              <a:ext cx="660400" cy="765175"/>
            </a:xfrm>
            <a:prstGeom prst="rect">
              <a:avLst/>
            </a:prstGeom>
          </p:spPr>
          <p:txBody>
            <a:bodyPr lIns="0" tIns="0" rIns="0" bIns="0" rtlCol="0" anchor="ctr"/>
            <a:lstStyle/>
            <a:p>
              <a:pPr algn="ctr">
                <a:lnSpc>
                  <a:spcPts val="5040"/>
                </a:lnSpc>
              </a:pPr>
              <a:endParaRPr/>
            </a:p>
          </p:txBody>
        </p:sp>
      </p:grpSp>
      <p:grpSp>
        <p:nvGrpSpPr>
          <p:cNvPr id="6" name="Group 6"/>
          <p:cNvGrpSpPr/>
          <p:nvPr/>
        </p:nvGrpSpPr>
        <p:grpSpPr>
          <a:xfrm>
            <a:off x="15892381" y="3344258"/>
            <a:ext cx="1655399" cy="165539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38A"/>
            </a:solidFill>
          </p:spPr>
          <p:txBody>
            <a:bodyPr/>
            <a:lstStyle/>
            <a:p>
              <a:endParaRPr lang="en-US"/>
            </a:p>
          </p:txBody>
        </p:sp>
        <p:sp>
          <p:nvSpPr>
            <p:cNvPr id="8" name="TextBox 8"/>
            <p:cNvSpPr txBox="1"/>
            <p:nvPr/>
          </p:nvSpPr>
          <p:spPr>
            <a:xfrm>
              <a:off x="76200" y="-28575"/>
              <a:ext cx="660400" cy="765175"/>
            </a:xfrm>
            <a:prstGeom prst="rect">
              <a:avLst/>
            </a:prstGeom>
          </p:spPr>
          <p:txBody>
            <a:bodyPr lIns="0" tIns="0" rIns="0" bIns="0" rtlCol="0" anchor="ctr"/>
            <a:lstStyle/>
            <a:p>
              <a:pPr algn="ctr">
                <a:lnSpc>
                  <a:spcPts val="5040"/>
                </a:lnSpc>
              </a:pPr>
              <a:endParaRPr/>
            </a:p>
          </p:txBody>
        </p:sp>
      </p:grpSp>
      <p:sp>
        <p:nvSpPr>
          <p:cNvPr id="9" name="AutoShape 9"/>
          <p:cNvSpPr/>
          <p:nvPr/>
        </p:nvSpPr>
        <p:spPr>
          <a:xfrm>
            <a:off x="2131932" y="4777748"/>
            <a:ext cx="2660015" cy="2857047"/>
          </a:xfrm>
          <a:prstGeom prst="line">
            <a:avLst/>
          </a:prstGeom>
          <a:ln w="38100" cap="rnd">
            <a:solidFill>
              <a:srgbClr val="78DDE4"/>
            </a:solidFill>
            <a:prstDash val="sysDash"/>
            <a:headEnd type="none" w="sm" len="sm"/>
            <a:tailEnd type="triangle" w="lg" len="med"/>
          </a:ln>
        </p:spPr>
        <p:txBody>
          <a:bodyPr/>
          <a:lstStyle/>
          <a:p>
            <a:endParaRPr lang="en-US"/>
          </a:p>
        </p:txBody>
      </p:sp>
      <p:grpSp>
        <p:nvGrpSpPr>
          <p:cNvPr id="10" name="Group 10"/>
          <p:cNvGrpSpPr/>
          <p:nvPr/>
        </p:nvGrpSpPr>
        <p:grpSpPr>
          <a:xfrm>
            <a:off x="12202193" y="7412885"/>
            <a:ext cx="1655399" cy="165539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92D5"/>
            </a:solidFill>
          </p:spPr>
          <p:txBody>
            <a:bodyPr/>
            <a:lstStyle/>
            <a:p>
              <a:endParaRPr lang="en-US"/>
            </a:p>
          </p:txBody>
        </p:sp>
        <p:sp>
          <p:nvSpPr>
            <p:cNvPr id="12" name="TextBox 12"/>
            <p:cNvSpPr txBox="1"/>
            <p:nvPr/>
          </p:nvSpPr>
          <p:spPr>
            <a:xfrm>
              <a:off x="76200" y="-28575"/>
              <a:ext cx="660400" cy="765175"/>
            </a:xfrm>
            <a:prstGeom prst="rect">
              <a:avLst/>
            </a:prstGeom>
          </p:spPr>
          <p:txBody>
            <a:bodyPr lIns="0" tIns="0" rIns="0" bIns="0" rtlCol="0" anchor="ctr"/>
            <a:lstStyle/>
            <a:p>
              <a:pPr algn="ctr">
                <a:lnSpc>
                  <a:spcPts val="5040"/>
                </a:lnSpc>
              </a:pPr>
              <a:endParaRPr/>
            </a:p>
          </p:txBody>
        </p:sp>
      </p:grpSp>
      <p:grpSp>
        <p:nvGrpSpPr>
          <p:cNvPr id="13" name="Group 13"/>
          <p:cNvGrpSpPr/>
          <p:nvPr/>
        </p:nvGrpSpPr>
        <p:grpSpPr>
          <a:xfrm>
            <a:off x="740220" y="3344258"/>
            <a:ext cx="1655399" cy="165539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DDE4"/>
            </a:solidFill>
          </p:spPr>
          <p:txBody>
            <a:bodyPr/>
            <a:lstStyle/>
            <a:p>
              <a:endParaRPr lang="en-US"/>
            </a:p>
          </p:txBody>
        </p:sp>
        <p:sp>
          <p:nvSpPr>
            <p:cNvPr id="15" name="TextBox 15"/>
            <p:cNvSpPr txBox="1"/>
            <p:nvPr/>
          </p:nvSpPr>
          <p:spPr>
            <a:xfrm>
              <a:off x="76200" y="-28575"/>
              <a:ext cx="660400" cy="765175"/>
            </a:xfrm>
            <a:prstGeom prst="rect">
              <a:avLst/>
            </a:prstGeom>
          </p:spPr>
          <p:txBody>
            <a:bodyPr lIns="0" tIns="0" rIns="0" bIns="0" rtlCol="0" anchor="ctr"/>
            <a:lstStyle/>
            <a:p>
              <a:pPr algn="ctr">
                <a:lnSpc>
                  <a:spcPts val="5040"/>
                </a:lnSpc>
              </a:pPr>
              <a:endParaRPr/>
            </a:p>
          </p:txBody>
        </p:sp>
      </p:grpSp>
      <p:grpSp>
        <p:nvGrpSpPr>
          <p:cNvPr id="16" name="Group 16"/>
          <p:cNvGrpSpPr/>
          <p:nvPr/>
        </p:nvGrpSpPr>
        <p:grpSpPr>
          <a:xfrm>
            <a:off x="4528260" y="7412885"/>
            <a:ext cx="1655399" cy="165539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6D1D6"/>
            </a:solidFill>
          </p:spPr>
          <p:txBody>
            <a:bodyPr/>
            <a:lstStyle/>
            <a:p>
              <a:endParaRPr lang="en-US"/>
            </a:p>
          </p:txBody>
        </p:sp>
        <p:sp>
          <p:nvSpPr>
            <p:cNvPr id="18" name="TextBox 18"/>
            <p:cNvSpPr txBox="1"/>
            <p:nvPr/>
          </p:nvSpPr>
          <p:spPr>
            <a:xfrm>
              <a:off x="76200" y="-28575"/>
              <a:ext cx="660400" cy="765175"/>
            </a:xfrm>
            <a:prstGeom prst="rect">
              <a:avLst/>
            </a:prstGeom>
          </p:spPr>
          <p:txBody>
            <a:bodyPr lIns="0" tIns="0" rIns="0" bIns="0" rtlCol="0" anchor="ctr"/>
            <a:lstStyle/>
            <a:p>
              <a:pPr algn="ctr">
                <a:lnSpc>
                  <a:spcPts val="5040"/>
                </a:lnSpc>
              </a:pPr>
              <a:endParaRPr/>
            </a:p>
          </p:txBody>
        </p:sp>
      </p:grpSp>
      <p:sp>
        <p:nvSpPr>
          <p:cNvPr id="19" name="AutoShape 19"/>
          <p:cNvSpPr/>
          <p:nvPr/>
        </p:nvSpPr>
        <p:spPr>
          <a:xfrm>
            <a:off x="9716021" y="4774872"/>
            <a:ext cx="2741850" cy="2867481"/>
          </a:xfrm>
          <a:prstGeom prst="line">
            <a:avLst/>
          </a:prstGeom>
          <a:ln w="38100" cap="rnd">
            <a:solidFill>
              <a:srgbClr val="37C9EF"/>
            </a:solidFill>
            <a:prstDash val="sysDash"/>
            <a:headEnd type="none" w="sm" len="sm"/>
            <a:tailEnd type="triangle" w="lg" len="med"/>
          </a:ln>
        </p:spPr>
        <p:txBody>
          <a:bodyPr/>
          <a:lstStyle/>
          <a:p>
            <a:endParaRPr lang="en-US"/>
          </a:p>
        </p:txBody>
      </p:sp>
      <p:sp>
        <p:nvSpPr>
          <p:cNvPr id="20" name="AutoShape 20"/>
          <p:cNvSpPr/>
          <p:nvPr/>
        </p:nvSpPr>
        <p:spPr>
          <a:xfrm flipV="1">
            <a:off x="5920320" y="4782107"/>
            <a:ext cx="2659319" cy="2853011"/>
          </a:xfrm>
          <a:prstGeom prst="line">
            <a:avLst/>
          </a:prstGeom>
          <a:ln w="38100" cap="rnd">
            <a:solidFill>
              <a:srgbClr val="36D1D6"/>
            </a:solidFill>
            <a:prstDash val="sysDash"/>
            <a:headEnd type="none" w="sm" len="sm"/>
            <a:tailEnd type="triangle" w="lg" len="med"/>
          </a:ln>
        </p:spPr>
        <p:txBody>
          <a:bodyPr/>
          <a:lstStyle/>
          <a:p>
            <a:endParaRPr lang="en-US"/>
          </a:p>
        </p:txBody>
      </p:sp>
      <p:sp>
        <p:nvSpPr>
          <p:cNvPr id="21" name="AutoShape 21"/>
          <p:cNvSpPr/>
          <p:nvPr/>
        </p:nvSpPr>
        <p:spPr>
          <a:xfrm flipV="1">
            <a:off x="13585961" y="4785052"/>
            <a:ext cx="2578052" cy="2842438"/>
          </a:xfrm>
          <a:prstGeom prst="line">
            <a:avLst/>
          </a:prstGeom>
          <a:ln w="38100" cap="rnd">
            <a:solidFill>
              <a:srgbClr val="2C92D5"/>
            </a:solidFill>
            <a:prstDash val="sysDash"/>
            <a:headEnd type="none" w="sm" len="sm"/>
            <a:tailEnd type="triangle" w="lg" len="med"/>
          </a:ln>
        </p:spPr>
        <p:txBody>
          <a:bodyPr/>
          <a:lstStyle/>
          <a:p>
            <a:endParaRPr lang="en-US"/>
          </a:p>
        </p:txBody>
      </p:sp>
      <p:sp>
        <p:nvSpPr>
          <p:cNvPr id="22" name="Freeform 22"/>
          <p:cNvSpPr/>
          <p:nvPr/>
        </p:nvSpPr>
        <p:spPr>
          <a:xfrm>
            <a:off x="940516" y="3626687"/>
            <a:ext cx="1254807" cy="1090541"/>
          </a:xfrm>
          <a:custGeom>
            <a:avLst/>
            <a:gdLst/>
            <a:ahLst/>
            <a:cxnLst/>
            <a:rect l="l" t="t" r="r" b="b"/>
            <a:pathLst>
              <a:path w="1254807" h="1090541">
                <a:moveTo>
                  <a:pt x="0" y="0"/>
                </a:moveTo>
                <a:lnTo>
                  <a:pt x="1254807" y="0"/>
                </a:lnTo>
                <a:lnTo>
                  <a:pt x="1254807" y="1090541"/>
                </a:lnTo>
                <a:lnTo>
                  <a:pt x="0" y="10905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3" name="Freeform 23"/>
          <p:cNvSpPr/>
          <p:nvPr/>
        </p:nvSpPr>
        <p:spPr>
          <a:xfrm>
            <a:off x="4791947" y="7625734"/>
            <a:ext cx="1229701" cy="1229701"/>
          </a:xfrm>
          <a:custGeom>
            <a:avLst/>
            <a:gdLst/>
            <a:ahLst/>
            <a:cxnLst/>
            <a:rect l="l" t="t" r="r" b="b"/>
            <a:pathLst>
              <a:path w="1229701" h="1229701">
                <a:moveTo>
                  <a:pt x="0" y="0"/>
                </a:moveTo>
                <a:lnTo>
                  <a:pt x="1229701" y="0"/>
                </a:lnTo>
                <a:lnTo>
                  <a:pt x="1229701" y="1229701"/>
                </a:lnTo>
                <a:lnTo>
                  <a:pt x="0" y="122970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24" name="Freeform 24"/>
          <p:cNvSpPr/>
          <p:nvPr/>
        </p:nvSpPr>
        <p:spPr>
          <a:xfrm>
            <a:off x="8551731" y="3590352"/>
            <a:ext cx="1164290" cy="1194700"/>
          </a:xfrm>
          <a:custGeom>
            <a:avLst/>
            <a:gdLst/>
            <a:ahLst/>
            <a:cxnLst/>
            <a:rect l="l" t="t" r="r" b="b"/>
            <a:pathLst>
              <a:path w="1164290" h="1194700">
                <a:moveTo>
                  <a:pt x="0" y="0"/>
                </a:moveTo>
                <a:lnTo>
                  <a:pt x="1164290" y="0"/>
                </a:lnTo>
                <a:lnTo>
                  <a:pt x="1164290" y="1194700"/>
                </a:lnTo>
                <a:lnTo>
                  <a:pt x="0" y="11947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5" name="Freeform 25"/>
          <p:cNvSpPr/>
          <p:nvPr/>
        </p:nvSpPr>
        <p:spPr>
          <a:xfrm>
            <a:off x="12579375" y="7625734"/>
            <a:ext cx="901035" cy="1229701"/>
          </a:xfrm>
          <a:custGeom>
            <a:avLst/>
            <a:gdLst/>
            <a:ahLst/>
            <a:cxnLst/>
            <a:rect l="l" t="t" r="r" b="b"/>
            <a:pathLst>
              <a:path w="901035" h="1229701">
                <a:moveTo>
                  <a:pt x="0" y="0"/>
                </a:moveTo>
                <a:lnTo>
                  <a:pt x="901035" y="0"/>
                </a:lnTo>
                <a:lnTo>
                  <a:pt x="901035" y="1229701"/>
                </a:lnTo>
                <a:lnTo>
                  <a:pt x="0" y="12297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6" name="Freeform 26"/>
          <p:cNvSpPr/>
          <p:nvPr/>
        </p:nvSpPr>
        <p:spPr>
          <a:xfrm>
            <a:off x="16209971" y="3581356"/>
            <a:ext cx="1020220" cy="1135872"/>
          </a:xfrm>
          <a:custGeom>
            <a:avLst/>
            <a:gdLst/>
            <a:ahLst/>
            <a:cxnLst/>
            <a:rect l="l" t="t" r="r" b="b"/>
            <a:pathLst>
              <a:path w="1020220" h="1135872">
                <a:moveTo>
                  <a:pt x="0" y="0"/>
                </a:moveTo>
                <a:lnTo>
                  <a:pt x="1020219" y="0"/>
                </a:lnTo>
                <a:lnTo>
                  <a:pt x="1020219" y="1135872"/>
                </a:lnTo>
                <a:lnTo>
                  <a:pt x="0" y="11358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27" name="Group 27"/>
          <p:cNvGrpSpPr/>
          <p:nvPr/>
        </p:nvGrpSpPr>
        <p:grpSpPr>
          <a:xfrm>
            <a:off x="118136" y="7088001"/>
            <a:ext cx="3600499" cy="2334605"/>
            <a:chOff x="0" y="0"/>
            <a:chExt cx="4800665" cy="3112806"/>
          </a:xfrm>
        </p:grpSpPr>
        <p:sp>
          <p:nvSpPr>
            <p:cNvPr id="28" name="TextBox 28"/>
            <p:cNvSpPr txBox="1"/>
            <p:nvPr/>
          </p:nvSpPr>
          <p:spPr>
            <a:xfrm>
              <a:off x="0" y="995200"/>
              <a:ext cx="4800665" cy="2117606"/>
            </a:xfrm>
            <a:prstGeom prst="rect">
              <a:avLst/>
            </a:prstGeom>
          </p:spPr>
          <p:txBody>
            <a:bodyPr lIns="0" tIns="0" rIns="0" bIns="0" rtlCol="0" anchor="t">
              <a:spAutoFit/>
            </a:bodyPr>
            <a:lstStyle/>
            <a:p>
              <a:pPr algn="ctr">
                <a:lnSpc>
                  <a:spcPts val="4200"/>
                </a:lnSpc>
              </a:pPr>
              <a:r>
                <a:rPr lang="en-US" sz="3000" spc="45">
                  <a:solidFill>
                    <a:srgbClr val="083256"/>
                  </a:solidFill>
                  <a:latin typeface="Poppins"/>
                  <a:ea typeface="Poppins"/>
                  <a:cs typeface="Poppins"/>
                  <a:sym typeface="Poppins"/>
                </a:rPr>
                <a:t>Prioritize listening and needs analysis</a:t>
              </a:r>
            </a:p>
          </p:txBody>
        </p:sp>
        <p:sp>
          <p:nvSpPr>
            <p:cNvPr id="29" name="TextBox 29"/>
            <p:cNvSpPr txBox="1"/>
            <p:nvPr/>
          </p:nvSpPr>
          <p:spPr>
            <a:xfrm>
              <a:off x="0" y="-66675"/>
              <a:ext cx="4800665" cy="769384"/>
            </a:xfrm>
            <a:prstGeom prst="rect">
              <a:avLst/>
            </a:prstGeom>
          </p:spPr>
          <p:txBody>
            <a:bodyPr lIns="0" tIns="0" rIns="0" bIns="0" rtlCol="0" anchor="t">
              <a:spAutoFit/>
            </a:bodyPr>
            <a:lstStyle/>
            <a:p>
              <a:pPr marL="0" lvl="0" indent="0" algn="ctr">
                <a:lnSpc>
                  <a:spcPts val="4550"/>
                </a:lnSpc>
              </a:pPr>
              <a:r>
                <a:rPr lang="en-US" sz="3500" b="1">
                  <a:solidFill>
                    <a:srgbClr val="083256"/>
                  </a:solidFill>
                  <a:latin typeface="Poppins Bold"/>
                  <a:ea typeface="Poppins Bold"/>
                  <a:cs typeface="Poppins Bold"/>
                  <a:sym typeface="Poppins Bold"/>
                </a:rPr>
                <a:t>LISTEN</a:t>
              </a:r>
            </a:p>
          </p:txBody>
        </p:sp>
      </p:grpSp>
      <p:grpSp>
        <p:nvGrpSpPr>
          <p:cNvPr id="30" name="Group 30"/>
          <p:cNvGrpSpPr/>
          <p:nvPr/>
        </p:nvGrpSpPr>
        <p:grpSpPr>
          <a:xfrm>
            <a:off x="3703348" y="2895234"/>
            <a:ext cx="3305224" cy="2844712"/>
            <a:chOff x="0" y="0"/>
            <a:chExt cx="4406965" cy="3792950"/>
          </a:xfrm>
        </p:grpSpPr>
        <p:sp>
          <p:nvSpPr>
            <p:cNvPr id="31" name="TextBox 31"/>
            <p:cNvSpPr txBox="1"/>
            <p:nvPr/>
          </p:nvSpPr>
          <p:spPr>
            <a:xfrm>
              <a:off x="0" y="964183"/>
              <a:ext cx="4406965" cy="2828767"/>
            </a:xfrm>
            <a:prstGeom prst="rect">
              <a:avLst/>
            </a:prstGeom>
          </p:spPr>
          <p:txBody>
            <a:bodyPr lIns="0" tIns="0" rIns="0" bIns="0" rtlCol="0" anchor="t">
              <a:spAutoFit/>
            </a:bodyPr>
            <a:lstStyle/>
            <a:p>
              <a:pPr algn="ctr">
                <a:lnSpc>
                  <a:spcPts val="4200"/>
                </a:lnSpc>
              </a:pPr>
              <a:r>
                <a:rPr lang="en-US" sz="3000" spc="44">
                  <a:solidFill>
                    <a:srgbClr val="083256"/>
                  </a:solidFill>
                  <a:latin typeface="Poppins"/>
                  <a:ea typeface="Poppins"/>
                  <a:cs typeface="Poppins"/>
                  <a:sym typeface="Poppins"/>
                </a:rPr>
                <a:t>Use tools like Jira to track, document, and improve</a:t>
              </a:r>
            </a:p>
          </p:txBody>
        </p:sp>
        <p:sp>
          <p:nvSpPr>
            <p:cNvPr id="32" name="TextBox 32"/>
            <p:cNvSpPr txBox="1"/>
            <p:nvPr/>
          </p:nvSpPr>
          <p:spPr>
            <a:xfrm>
              <a:off x="0" y="-66675"/>
              <a:ext cx="4406965" cy="769384"/>
            </a:xfrm>
            <a:prstGeom prst="rect">
              <a:avLst/>
            </a:prstGeom>
          </p:spPr>
          <p:txBody>
            <a:bodyPr lIns="0" tIns="0" rIns="0" bIns="0" rtlCol="0" anchor="t">
              <a:spAutoFit/>
            </a:bodyPr>
            <a:lstStyle/>
            <a:p>
              <a:pPr marL="0" lvl="0" indent="0" algn="ctr">
                <a:lnSpc>
                  <a:spcPts val="4550"/>
                </a:lnSpc>
              </a:pPr>
              <a:r>
                <a:rPr lang="en-US" sz="3500" b="1">
                  <a:solidFill>
                    <a:srgbClr val="083256"/>
                  </a:solidFill>
                  <a:latin typeface="Poppins Bold"/>
                  <a:ea typeface="Poppins Bold"/>
                  <a:cs typeface="Poppins Bold"/>
                  <a:sym typeface="Poppins Bold"/>
                </a:rPr>
                <a:t>TRACK</a:t>
              </a:r>
            </a:p>
          </p:txBody>
        </p:sp>
      </p:grpSp>
      <p:grpSp>
        <p:nvGrpSpPr>
          <p:cNvPr id="33" name="Group 33"/>
          <p:cNvGrpSpPr/>
          <p:nvPr/>
        </p:nvGrpSpPr>
        <p:grpSpPr>
          <a:xfrm>
            <a:off x="7295571" y="6998291"/>
            <a:ext cx="3794710" cy="2848664"/>
            <a:chOff x="0" y="0"/>
            <a:chExt cx="5059613" cy="3798219"/>
          </a:xfrm>
        </p:grpSpPr>
        <p:sp>
          <p:nvSpPr>
            <p:cNvPr id="34" name="TextBox 34"/>
            <p:cNvSpPr txBox="1"/>
            <p:nvPr/>
          </p:nvSpPr>
          <p:spPr>
            <a:xfrm>
              <a:off x="0" y="969452"/>
              <a:ext cx="5059613" cy="2828767"/>
            </a:xfrm>
            <a:prstGeom prst="rect">
              <a:avLst/>
            </a:prstGeom>
          </p:spPr>
          <p:txBody>
            <a:bodyPr lIns="0" tIns="0" rIns="0" bIns="0" rtlCol="0" anchor="t">
              <a:spAutoFit/>
            </a:bodyPr>
            <a:lstStyle/>
            <a:p>
              <a:pPr algn="ctr">
                <a:lnSpc>
                  <a:spcPts val="4200"/>
                </a:lnSpc>
              </a:pPr>
              <a:r>
                <a:rPr lang="en-US" sz="3000" spc="44">
                  <a:solidFill>
                    <a:srgbClr val="083256"/>
                  </a:solidFill>
                  <a:latin typeface="Poppins"/>
                  <a:ea typeface="Poppins"/>
                  <a:cs typeface="Poppins"/>
                  <a:sym typeface="Poppins"/>
                </a:rPr>
                <a:t>Build user confidence through clear communication</a:t>
              </a:r>
            </a:p>
          </p:txBody>
        </p:sp>
        <p:sp>
          <p:nvSpPr>
            <p:cNvPr id="35" name="TextBox 35"/>
            <p:cNvSpPr txBox="1"/>
            <p:nvPr/>
          </p:nvSpPr>
          <p:spPr>
            <a:xfrm>
              <a:off x="0" y="-66675"/>
              <a:ext cx="5059613" cy="769384"/>
            </a:xfrm>
            <a:prstGeom prst="rect">
              <a:avLst/>
            </a:prstGeom>
          </p:spPr>
          <p:txBody>
            <a:bodyPr lIns="0" tIns="0" rIns="0" bIns="0" rtlCol="0" anchor="t">
              <a:spAutoFit/>
            </a:bodyPr>
            <a:lstStyle/>
            <a:p>
              <a:pPr marL="0" lvl="0" indent="0" algn="ctr">
                <a:lnSpc>
                  <a:spcPts val="4550"/>
                </a:lnSpc>
              </a:pPr>
              <a:r>
                <a:rPr lang="en-US" sz="3500" b="1">
                  <a:solidFill>
                    <a:srgbClr val="083256"/>
                  </a:solidFill>
                  <a:latin typeface="Poppins Bold"/>
                  <a:ea typeface="Poppins Bold"/>
                  <a:cs typeface="Poppins Bold"/>
                  <a:sym typeface="Poppins Bold"/>
                </a:rPr>
                <a:t>COMMUNICATE </a:t>
              </a:r>
            </a:p>
          </p:txBody>
        </p:sp>
      </p:grpSp>
      <p:grpSp>
        <p:nvGrpSpPr>
          <p:cNvPr id="36" name="Group 36"/>
          <p:cNvGrpSpPr/>
          <p:nvPr/>
        </p:nvGrpSpPr>
        <p:grpSpPr>
          <a:xfrm>
            <a:off x="11389572" y="2894721"/>
            <a:ext cx="3280642" cy="2842775"/>
            <a:chOff x="0" y="0"/>
            <a:chExt cx="4374189" cy="3790367"/>
          </a:xfrm>
        </p:grpSpPr>
        <p:sp>
          <p:nvSpPr>
            <p:cNvPr id="37" name="TextBox 37"/>
            <p:cNvSpPr txBox="1"/>
            <p:nvPr/>
          </p:nvSpPr>
          <p:spPr>
            <a:xfrm>
              <a:off x="0" y="961601"/>
              <a:ext cx="4374189" cy="2828767"/>
            </a:xfrm>
            <a:prstGeom prst="rect">
              <a:avLst/>
            </a:prstGeom>
          </p:spPr>
          <p:txBody>
            <a:bodyPr lIns="0" tIns="0" rIns="0" bIns="0" rtlCol="0" anchor="t">
              <a:spAutoFit/>
            </a:bodyPr>
            <a:lstStyle/>
            <a:p>
              <a:pPr algn="ctr">
                <a:lnSpc>
                  <a:spcPts val="4200"/>
                </a:lnSpc>
              </a:pPr>
              <a:r>
                <a:rPr lang="en-US" sz="3000" spc="45">
                  <a:solidFill>
                    <a:srgbClr val="083256"/>
                  </a:solidFill>
                  <a:latin typeface="Poppins"/>
                  <a:ea typeface="Poppins"/>
                  <a:cs typeface="Poppins"/>
                  <a:sym typeface="Poppins"/>
                </a:rPr>
                <a:t>Prevent issues with training, documentation, and outreach</a:t>
              </a:r>
            </a:p>
          </p:txBody>
        </p:sp>
        <p:sp>
          <p:nvSpPr>
            <p:cNvPr id="38" name="TextBox 38"/>
            <p:cNvSpPr txBox="1"/>
            <p:nvPr/>
          </p:nvSpPr>
          <p:spPr>
            <a:xfrm>
              <a:off x="0" y="-66675"/>
              <a:ext cx="4374189" cy="769384"/>
            </a:xfrm>
            <a:prstGeom prst="rect">
              <a:avLst/>
            </a:prstGeom>
          </p:spPr>
          <p:txBody>
            <a:bodyPr lIns="0" tIns="0" rIns="0" bIns="0" rtlCol="0" anchor="t">
              <a:spAutoFit/>
            </a:bodyPr>
            <a:lstStyle/>
            <a:p>
              <a:pPr marL="0" lvl="0" indent="0" algn="ctr">
                <a:lnSpc>
                  <a:spcPts val="4550"/>
                </a:lnSpc>
              </a:pPr>
              <a:r>
                <a:rPr lang="en-US" sz="3500" b="1">
                  <a:solidFill>
                    <a:srgbClr val="083256"/>
                  </a:solidFill>
                  <a:latin typeface="Poppins Bold"/>
                  <a:ea typeface="Poppins Bold"/>
                  <a:cs typeface="Poppins Bold"/>
                  <a:sym typeface="Poppins Bold"/>
                </a:rPr>
                <a:t>PREVENT </a:t>
              </a:r>
            </a:p>
          </p:txBody>
        </p:sp>
      </p:grpSp>
      <p:grpSp>
        <p:nvGrpSpPr>
          <p:cNvPr id="39" name="Group 39"/>
          <p:cNvGrpSpPr/>
          <p:nvPr/>
        </p:nvGrpSpPr>
        <p:grpSpPr>
          <a:xfrm>
            <a:off x="14401077" y="7531615"/>
            <a:ext cx="3617786" cy="1781501"/>
            <a:chOff x="0" y="0"/>
            <a:chExt cx="4823715" cy="2375335"/>
          </a:xfrm>
        </p:grpSpPr>
        <p:sp>
          <p:nvSpPr>
            <p:cNvPr id="40" name="TextBox 40"/>
            <p:cNvSpPr txBox="1"/>
            <p:nvPr/>
          </p:nvSpPr>
          <p:spPr>
            <a:xfrm>
              <a:off x="0" y="978290"/>
              <a:ext cx="4823715" cy="1397044"/>
            </a:xfrm>
            <a:prstGeom prst="rect">
              <a:avLst/>
            </a:prstGeom>
          </p:spPr>
          <p:txBody>
            <a:bodyPr lIns="0" tIns="0" rIns="0" bIns="0" rtlCol="0" anchor="t">
              <a:spAutoFit/>
            </a:bodyPr>
            <a:lstStyle/>
            <a:p>
              <a:pPr algn="ctr">
                <a:lnSpc>
                  <a:spcPts val="4199"/>
                </a:lnSpc>
              </a:pPr>
              <a:r>
                <a:rPr lang="en-US" sz="2999" spc="44">
                  <a:solidFill>
                    <a:srgbClr val="083256"/>
                  </a:solidFill>
                  <a:latin typeface="Poppins"/>
                  <a:ea typeface="Poppins"/>
                  <a:cs typeface="Poppins"/>
                  <a:sym typeface="Poppins"/>
                </a:rPr>
                <a:t>Be flexible and constantly evolve</a:t>
              </a:r>
            </a:p>
          </p:txBody>
        </p:sp>
        <p:sp>
          <p:nvSpPr>
            <p:cNvPr id="41" name="TextBox 41"/>
            <p:cNvSpPr txBox="1"/>
            <p:nvPr/>
          </p:nvSpPr>
          <p:spPr>
            <a:xfrm>
              <a:off x="0" y="-66675"/>
              <a:ext cx="4823715" cy="769384"/>
            </a:xfrm>
            <a:prstGeom prst="rect">
              <a:avLst/>
            </a:prstGeom>
          </p:spPr>
          <p:txBody>
            <a:bodyPr lIns="0" tIns="0" rIns="0" bIns="0" rtlCol="0" anchor="t">
              <a:spAutoFit/>
            </a:bodyPr>
            <a:lstStyle/>
            <a:p>
              <a:pPr marL="0" lvl="0" indent="0" algn="ctr">
                <a:lnSpc>
                  <a:spcPts val="4550"/>
                </a:lnSpc>
              </a:pPr>
              <a:r>
                <a:rPr lang="en-US" sz="3500" b="1">
                  <a:solidFill>
                    <a:srgbClr val="083256"/>
                  </a:solidFill>
                  <a:latin typeface="Poppins Bold"/>
                  <a:ea typeface="Poppins Bold"/>
                  <a:cs typeface="Poppins Bold"/>
                  <a:sym typeface="Poppins Bold"/>
                </a:rPr>
                <a:t>ADAPT</a:t>
              </a:r>
            </a:p>
          </p:txBody>
        </p:sp>
      </p:grpSp>
      <p:sp>
        <p:nvSpPr>
          <p:cNvPr id="42" name="TextBox 42"/>
          <p:cNvSpPr txBox="1"/>
          <p:nvPr/>
        </p:nvSpPr>
        <p:spPr>
          <a:xfrm>
            <a:off x="0" y="337077"/>
            <a:ext cx="18288000" cy="1918417"/>
          </a:xfrm>
          <a:prstGeom prst="rect">
            <a:avLst/>
          </a:prstGeom>
        </p:spPr>
        <p:txBody>
          <a:bodyPr lIns="0" tIns="0" rIns="0" bIns="0" rtlCol="0" anchor="t">
            <a:spAutoFit/>
          </a:bodyPr>
          <a:lstStyle/>
          <a:p>
            <a:pPr marL="0" lvl="0" indent="0" algn="ctr">
              <a:lnSpc>
                <a:spcPts val="7410"/>
              </a:lnSpc>
            </a:pPr>
            <a:r>
              <a:rPr lang="en-US" sz="5700" b="1" u="none">
                <a:solidFill>
                  <a:srgbClr val="083256"/>
                </a:solidFill>
                <a:latin typeface="Poppins Bold"/>
                <a:ea typeface="Poppins Bold"/>
                <a:cs typeface="Poppins Bold"/>
                <a:sym typeface="Poppins Bold"/>
              </a:rPr>
              <a:t> My Service Philosophy</a:t>
            </a:r>
          </a:p>
          <a:p>
            <a:pPr marL="0" lvl="0" indent="0" algn="ctr">
              <a:lnSpc>
                <a:spcPts val="7410"/>
              </a:lnSpc>
            </a:pPr>
            <a:r>
              <a:rPr lang="en-US" sz="5700" b="1" u="none">
                <a:solidFill>
                  <a:srgbClr val="083256"/>
                </a:solidFill>
                <a:latin typeface="Poppins Bold"/>
                <a:ea typeface="Poppins Bold"/>
                <a:cs typeface="Poppins Bold"/>
                <a:sym typeface="Poppins Bold"/>
              </a:rPr>
              <a:t>Technical and Human-Centered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sp>
        <p:nvSpPr>
          <p:cNvPr id="3" name="TextBox 3"/>
          <p:cNvSpPr txBox="1"/>
          <p:nvPr/>
        </p:nvSpPr>
        <p:spPr>
          <a:xfrm>
            <a:off x="3182017" y="3400574"/>
            <a:ext cx="11923966" cy="2888940"/>
          </a:xfrm>
          <a:prstGeom prst="rect">
            <a:avLst/>
          </a:prstGeom>
        </p:spPr>
        <p:txBody>
          <a:bodyPr lIns="0" tIns="0" rIns="0" bIns="0" rtlCol="0" anchor="t">
            <a:spAutoFit/>
          </a:bodyPr>
          <a:lstStyle/>
          <a:p>
            <a:pPr algn="ctr">
              <a:lnSpc>
                <a:spcPts val="10460"/>
              </a:lnSpc>
            </a:pPr>
            <a:r>
              <a:rPr lang="en-US" sz="12023" b="1">
                <a:solidFill>
                  <a:srgbClr val="083256"/>
                </a:solidFill>
                <a:latin typeface="Poppins Bold"/>
                <a:ea typeface="Poppins Bold"/>
                <a:cs typeface="Poppins Bold"/>
                <a:sym typeface="Poppins Bold"/>
              </a:rPr>
              <a:t>Thank you very much!</a:t>
            </a:r>
          </a:p>
        </p:txBody>
      </p:sp>
      <p:sp>
        <p:nvSpPr>
          <p:cNvPr id="4" name="TextBox 4"/>
          <p:cNvSpPr txBox="1"/>
          <p:nvPr/>
        </p:nvSpPr>
        <p:spPr>
          <a:xfrm>
            <a:off x="5916295" y="6422285"/>
            <a:ext cx="6617965" cy="830606"/>
          </a:xfrm>
          <a:prstGeom prst="rect">
            <a:avLst/>
          </a:prstGeom>
        </p:spPr>
        <p:txBody>
          <a:bodyPr lIns="0" tIns="0" rIns="0" bIns="0" rtlCol="0" anchor="t">
            <a:spAutoFit/>
          </a:bodyPr>
          <a:lstStyle/>
          <a:p>
            <a:pPr algn="ctr">
              <a:lnSpc>
                <a:spcPts val="5700"/>
              </a:lnSpc>
            </a:pPr>
            <a:r>
              <a:rPr lang="en-US" sz="5700" spc="-114">
                <a:solidFill>
                  <a:srgbClr val="083256"/>
                </a:solidFill>
                <a:latin typeface="Poppins"/>
                <a:ea typeface="Poppins"/>
                <a:cs typeface="Poppins"/>
                <a:sym typeface="Poppins"/>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1920</Words>
  <Application>Microsoft Office PowerPoint</Application>
  <PresentationFormat>Custom</PresentationFormat>
  <Paragraphs>167</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Arial</vt:lpstr>
      <vt:lpstr>Poppins Bold</vt:lpstr>
      <vt:lpstr>Poppins</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Lehigh Interview Presentation</dc:title>
  <cp:lastModifiedBy>Lauryn Woodman</cp:lastModifiedBy>
  <cp:revision>3</cp:revision>
  <cp:lastPrinted>2025-08-05T23:39:09Z</cp:lastPrinted>
  <dcterms:created xsi:type="dcterms:W3CDTF">2006-08-16T00:00:00Z</dcterms:created>
  <dcterms:modified xsi:type="dcterms:W3CDTF">2025-08-05T23:53:08Z</dcterms:modified>
  <dc:identifier>DAGu9CxstxY</dc:identifier>
</cp:coreProperties>
</file>